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cov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20240"/>
            <a:ext cx="7616952" cy="30449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" y="14173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SEIS SIGMA  •  PROJETO GREEN BELT  •  GB-2026-041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783080"/>
            <a:ext cx="8778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REDUÇÃO DO SOBREPESO</a:t>
            </a:r>
            <a:endParaRPr lang="en-US" sz="44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ENVASE (GIVEAWAY)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685800" y="3703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executiva de encerramento — metodologia DMAIC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13232" y="434340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4526280"/>
            <a:ext cx="6858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Belt líder: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(Excelência Operacional)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Patrícia Gomes   </a:t>
            </a:r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Henrique Barros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Período: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13/07/2026 – 11/12/2026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58368" y="7498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entregou 1,6% — meta de 1,4% ao alcance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4980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1,6%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74980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Sobrepeso médio de envase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4980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vs. 3,4% no baseline (−53%) no piloto dos turnos 1 e 2 — meta de 1,4%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884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9884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Ocorrências de subpeso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49884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conformidade metrológica mantida — Portaria Inmetro nº 291/2021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4672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4788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R$ 826 mil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824788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 savings projetados / ano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24788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Recuperação de produto hoje entregue como sobrepeso — Financeiro em 06/07/2026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4864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R$ 15,1 mil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3152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investimento das ações priorizadas (teto: R$ 25 mil) — payback de 2 meses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29768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8056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3,2 g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448056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desvio-padrão alvo do peso do pacote (baseline: 6,8 g)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804672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1,33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822960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Cpk alvo do peso líquido de 400 g (baseline: 0,62)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66928" y="5577840"/>
            <a:ext cx="11064240" cy="0"/>
          </a:xfrm>
          <a:prstGeom prst="line">
            <a:avLst/>
          </a:prstGeom>
          <a:noFill/>
          <a:ln w="12700">
            <a:solidFill>
              <a:srgbClr val="2C2C2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6928" y="57424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do piloto de 2 semanas nos turnos 1 e 2 (nov/2026), com as ações 1, 4 e 5 ativas · CEP por bico e treinamento dos 3 turnos concluem a implantação na fase Control · hard savings a validar com o Financeiro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o ganho não vai embora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9224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7" name="Text 4"/>
          <p:cNvSpPr/>
          <p:nvPr/>
        </p:nvSpPr>
        <p:spPr>
          <a:xfrm>
            <a:off x="649224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9224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 com CEP por bico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9224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sobrepeso (Y ≤ 1,4%) é protegido por cartas X-barra/R por bico no MES, com alarme em 2σ, somadas ao desvio-padrão do pacote (alvo 3,2 g) e ao Cpk do peso líquido (alvo 1,33).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25112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71416" y="1554480"/>
            <a:ext cx="512064" cy="512064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2" name="Text 9"/>
          <p:cNvSpPr/>
          <p:nvPr/>
        </p:nvSpPr>
        <p:spPr>
          <a:xfrm>
            <a:off x="4471416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471416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OCAP — reação ao alarme de deriva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471416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alarme de 2σ no checkweigher dispara o escalonamento previsto no OCAP: verificação do bico, conferência da vedação e ajuste conforme o padrão — antes de qualquer correção manual do alvo de dosagem.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47304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93608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8293608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93608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Padronização e handover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293608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POP-ENV-012 revisado com ajuste fino por bico, troca trimestral de vedações cadastrada no CMMS e registro de componente/causa obrigatório nas ordens. Dona do processo: Patrícia Gomes.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4709160"/>
            <a:ext cx="11183112" cy="1508760"/>
          </a:xfrm>
          <a:prstGeom prst="roundRect">
            <a:avLst>
              <a:gd name="adj" fmla="val 3333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8646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PRINCÍPIO DA FASE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31520" y="5175504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Controlamos os X's para proteger o Y: se a vedação está dentro da vida útil, a deriva não volta; se o setup tem ajuste fino por bico, o operador não superdosa por precaução. Sinal sem plano de reação é apenas decoração — por isso o alarme de 2σ aponta para um OCAP.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ENCERRAMENTO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 e próximos passos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31520" y="1883664"/>
            <a:ext cx="50749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agregado escondia o componente.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peso médio da linha não revelava que quatro bicos com vedação gasta respondiam por 43% dos ajustes manuais.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Padrão defasado gera perda crônica.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setup era anterior ao checkweigher; sem ajuste fino por bico, superdosar “por segurança” virou rotina.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Preventiva sem histórico não protege.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plano vinha do manual genérico do fabricante — sem registro por componente, a vedação nunca entrou na preventiva.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3796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PASSOS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537960" y="1965960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1" name="Text 8"/>
          <p:cNvSpPr/>
          <p:nvPr/>
        </p:nvSpPr>
        <p:spPr>
          <a:xfrm>
            <a:off x="6537960" y="1965960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dez/2026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882128" y="1856232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Concluir o CEP por bico e o treinamento dos 3 turnos para fechar a meta de 1,4%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37960" y="2999232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2999232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jan/2027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7882128" y="2889504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Revisão de 30 dias do plano de controle com a dona do processo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37960" y="4032504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4032504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fev/2027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882128" y="3922776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Validação dos hard savings com o Financeiro (R$ 826 mil/ano)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537960" y="5065776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20" name="Text 17"/>
          <p:cNvSpPr/>
          <p:nvPr/>
        </p:nvSpPr>
        <p:spPr>
          <a:xfrm>
            <a:off x="6537960" y="50657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 — fase 2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7882128" y="4956048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Replicação para as demais linhas e classificação de lotes por densidade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en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3108960"/>
            <a:ext cx="5239512" cy="26517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0312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</a:t>
            </a:r>
            <a:endParaRPr lang="en-US" sz="5400" dirty="0"/>
          </a:p>
        </p:txBody>
      </p:sp>
      <p:sp>
        <p:nvSpPr>
          <p:cNvPr id="5" name="Shape 1"/>
          <p:cNvSpPr/>
          <p:nvPr/>
        </p:nvSpPr>
        <p:spPr>
          <a:xfrm>
            <a:off x="713232" y="324612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85800" y="34747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Green Belt líder · Excelência Operacional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Vagner Luz · Elaine Duarte · Rafael Pinto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Patrícia Gomes      </a:t>
            </a:r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Henrique Barros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85800" y="6035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GB-2026-041 · Lean Seis Sigma · Metodologia DMAIC · 11/12/2026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este projeto era prioridade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0936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3,4%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30936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Sobrepeso médio de envase sobre o peso nominal — meta interna de 1,4%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64992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493008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14,3 t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3493008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Produto acabado entregue por mês além do declarado, sem receita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27064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55080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R$ 117 mil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355080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Perda mensal de produto acabado — R$ 1,4 milhão por ano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9089136" y="1371600"/>
            <a:ext cx="2596896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17152" y="1481328"/>
            <a:ext cx="234086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0,62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9217152" y="2048256"/>
            <a:ext cx="234086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Cpk do peso líquido de 400 g, contra o mínimo aceitável de 1,33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02920" y="3063240"/>
            <a:ext cx="7498080" cy="2926080"/>
          </a:xfrm>
          <a:prstGeom prst="roundRect">
            <a:avLst>
              <a:gd name="adj" fmla="val 1719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5800" y="32461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PROBLEMA NO CHÃO DE FÁBRICA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85800" y="3584448"/>
            <a:ext cx="7086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jan/2025 e jun/2026, a linha 02 apresentou sobrepeso médio de envase de 3,4% (baseline medido no checkweigher), com picos de 4,9% nas primeiras horas após trocas de produto e desvio-padrão de 6,8 g por pacote.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ocorrências concentravam-se nos bicos 5 a 8 da envasadora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com ajustes manuais de dosagem frequentes.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causas-raiz não eram conhecidas: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indicador agregado de peso não revelava que o problema estava em um componente de desgaste e em um padrão de setup defasado.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8183880" y="3063240"/>
            <a:ext cx="3502152" cy="2926080"/>
          </a:xfrm>
          <a:prstGeom prst="roundRect">
            <a:avLst>
              <a:gd name="adj" fmla="val 1719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366760" y="32461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 ESTRATÉGICO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366760" y="3584448"/>
            <a:ext cx="3154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vinculado ao objetivo de redução do custo de transformação 2026, com patrocínio direto da Diretoria Industrial e orçamento aprovado de R$ 25 mil, sem capex de linha.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problema à meta SMART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2743200"/>
          </a:xfrm>
          <a:prstGeom prst="roundRect">
            <a:avLst>
              <a:gd name="adj" fmla="val 18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DECLARAÇÃO DO PROBLEMA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1865376"/>
            <a:ext cx="51663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Sobrepeso médio de envase de 3,4% na linha 02 (jan/2025–jun/2026), medido no checkweigher, gerando perda de 14,3 t/mês de produto acabado (R$ 117 mil/mês) e ajustes manuais frequentes de dosagem — sem causas nem soluções pressupostas.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2743200"/>
          </a:xfrm>
          <a:prstGeom prst="roundRect">
            <a:avLst>
              <a:gd name="adj" fmla="val 1833"/>
            </a:avLst>
          </a:prstGeom>
          <a:solidFill>
            <a:srgbClr val="FDEAE8"/>
          </a:solidFill>
          <a:ln w="9525">
            <a:solidFill>
              <a:srgbClr val="F5CFC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09360" y="1371600"/>
            <a:ext cx="82296" cy="2743200"/>
          </a:xfrm>
          <a:prstGeom prst="rect">
            <a:avLst/>
          </a:prstGeom>
          <a:solidFill>
            <a:srgbClr val="E1251B"/>
          </a:solidFill>
          <a:ln/>
        </p:spPr>
      </p:sp>
      <p:sp>
        <p:nvSpPr>
          <p:cNvPr id="10" name="Text 7"/>
          <p:cNvSpPr/>
          <p:nvPr/>
        </p:nvSpPr>
        <p:spPr>
          <a:xfrm>
            <a:off x="6547104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SMART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547104" y="1865376"/>
            <a:ext cx="49377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Reduzir o sobrepeso médio de envase da linha 02 de 3,4% para 1,4% (−59%) até 11/12/2026</a:t>
            </a:r>
            <a:pPr algn="l" indent="0" marL="0">
              <a:buNone/>
            </a:pPr>
            <a:r>
              <a:rPr lang="en-US" sz="14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mantendo a conformidade metrológica do conteúdo líquido e a produtividade atual da linha.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02920" y="4343400"/>
            <a:ext cx="5532120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DENTRO DO ESCOPO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85800" y="4809744"/>
            <a:ext cx="5166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Linha de envase 02 (turnos 1, 2 e 3)  •  formatos de 350 g e 400 g (88% do volume)  •  dosagem, envase, checkweigher e padrões de setup  •  calibração e manutenção de dosadores e balanças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309360" y="4343400"/>
            <a:ext cx="5376672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FORA DO ESCOPO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492240" y="4809744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Demais linhas de envase (replicação em fase 2)  •  alteração de formulação, receita ou embalagem  •  substituição da envasadora (capex de linha)  •  fornecedores de matéria-prima e de filme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fases, cinco meses — DMAIC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6" name="Text 3"/>
          <p:cNvSpPr/>
          <p:nvPr/>
        </p:nvSpPr>
        <p:spPr>
          <a:xfrm>
            <a:off x="612648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16152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16152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 – 07/08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2920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0936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Charter aprovado, SIPOC do envase, VOC e árvore CTQ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798064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2" name="Text 9"/>
          <p:cNvSpPr/>
          <p:nvPr/>
        </p:nvSpPr>
        <p:spPr>
          <a:xfrm>
            <a:off x="2907792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511296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511296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10/08 – 11/09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798064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26080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no checkweigher, MSA das balanças e baseline (Cpk)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93208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8" name="Text 15"/>
          <p:cNvSpPr/>
          <p:nvPr/>
        </p:nvSpPr>
        <p:spPr>
          <a:xfrm>
            <a:off x="5202936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5806440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06440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14/09 – 16/10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093208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221224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dos ajustes manuais, Ishikawa, matriz causa-efeito e 5 porquês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388352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24" name="Text 21"/>
          <p:cNvSpPr/>
          <p:nvPr/>
        </p:nvSpPr>
        <p:spPr>
          <a:xfrm>
            <a:off x="7498080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8101584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101584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19/10 – 20/11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388352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516368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impacto, DOE de dosagem e revisão do padrão de setup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9683496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30" name="Text 27"/>
          <p:cNvSpPr/>
          <p:nvPr/>
        </p:nvSpPr>
        <p:spPr>
          <a:xfrm>
            <a:off x="9793224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3000" dirty="0"/>
          </a:p>
        </p:txBody>
      </p:sp>
      <p:sp>
        <p:nvSpPr>
          <p:cNvPr id="31" name="Text 28"/>
          <p:cNvSpPr/>
          <p:nvPr/>
        </p:nvSpPr>
        <p:spPr>
          <a:xfrm>
            <a:off x="10396728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10396728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23/11 – 11/12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9683496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9811512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controle, CEP de variáveis por bico, padrões e handover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502920" y="4892040"/>
            <a:ext cx="11183112" cy="1325880"/>
          </a:xfrm>
          <a:prstGeom prst="roundRect">
            <a:avLst>
              <a:gd name="adj" fmla="val 379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13232" y="5074920"/>
            <a:ext cx="10789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Disciplina de fase: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fase foi encerrada com tollgate junto ao Champion e ao Sponsor. As duas causas-raiz foram confirmadas em campo — o desgaste severo das vedações foi verificado em 22/09 — antes de qualquer investimento.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antes de opinar — baseline confiável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175564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" y="17556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81328" y="154533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de dados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81328" y="187452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métricas com definição operacional, fonte e estratificação por bico, turno e SKU — leitura automática de 100% dos pacotes no checkweigher CW-02 (10/08 a 04/09/2026).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2920" y="283464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3232" y="3172968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31729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81328" y="296265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de medição validado (MSA)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481328" y="329184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MSA das balanças aprovado antes do início da coleta, com R&amp;R abaixo de 10%, e folha de verificação validada em piloto de 2 dias na própria linha.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425196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13232" y="459028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7" name="Text 14"/>
          <p:cNvSpPr/>
          <p:nvPr/>
        </p:nvSpPr>
        <p:spPr>
          <a:xfrm>
            <a:off x="713232" y="45902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481328" y="437997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Ajuste manual registrado por motivo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1481328" y="470916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folha de verificação no painel da envasadora passou a classificar cada ajuste em 7 motivos padronizados — exatamente a base do Pareto da fase Analyze.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726680" y="1417320"/>
            <a:ext cx="3959352" cy="4187952"/>
          </a:xfrm>
          <a:prstGeom prst="roundRect">
            <a:avLst>
              <a:gd name="adj" fmla="val 1270"/>
            </a:avLst>
          </a:prstGeom>
          <a:solidFill>
            <a:srgbClr val="141414"/>
          </a:solidFill>
          <a:ln/>
        </p:spPr>
      </p:sp>
      <p:sp>
        <p:nvSpPr>
          <p:cNvPr id="21" name="Text 18"/>
          <p:cNvSpPr/>
          <p:nvPr/>
        </p:nvSpPr>
        <p:spPr>
          <a:xfrm>
            <a:off x="7973568" y="16642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CONFIRMADO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973568" y="1965960"/>
            <a:ext cx="3474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3,4%</a:t>
            </a:r>
            <a:endParaRPr lang="en-US" sz="5400" dirty="0"/>
          </a:p>
        </p:txBody>
      </p:sp>
      <p:sp>
        <p:nvSpPr>
          <p:cNvPr id="23" name="Text 20"/>
          <p:cNvSpPr/>
          <p:nvPr/>
        </p:nvSpPr>
        <p:spPr>
          <a:xfrm>
            <a:off x="7973568" y="2926080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Sobrepeso médio de envase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(100% dos pacotes · 10/08–04/09/2026)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7973568" y="365760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70,1%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dos ajustes em 2 motivos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(deriva dos bicos 5–8 + setup)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150" dirty="0"/>
          </a:p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4,9%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de pico de sobrepeso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primeiras horas pós-troca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02920" y="5760720"/>
            <a:ext cx="11183112" cy="621792"/>
          </a:xfrm>
          <a:prstGeom prst="roundRect">
            <a:avLst>
              <a:gd name="adj" fmla="val 808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3232" y="5760720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da fase:  Plano de Coleta de Dados  •  MSA das balanças (R&amp;R &lt; 10%)  •  Folha de verificação no painel da envasadora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os 214 ajustes manuais se concentravam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72237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pareto_alimentici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6675120" cy="2880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4663440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das ocorrências de ajuste manual de dosagem por motivo — linha: % acumulado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777240" y="4956048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214 ocorrências na folha de verificação · linha 02, turnos 1–3 · 10/08–04/09/2026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001000" y="137160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129016" y="148132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129016" y="204825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ocorrências de deriva de dosagem nos bicos 5–8 — 43,0% do total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001000" y="292608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129016" y="303580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70,1%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8129016" y="360273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ajustes em apenas dois motivos: deriva dos bicos 5–8 e instabilidade pós-setup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001000" y="4480560"/>
            <a:ext cx="3685032" cy="1737360"/>
          </a:xfrm>
          <a:prstGeom prst="roundRect">
            <a:avLst>
              <a:gd name="adj" fmla="val 2895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183880" y="4626864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LEITURA EXECUTIVA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183880" y="4919472"/>
            <a:ext cx="33375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sobrepeso não era “da linha” — era de quatro bicos com vedação gasta e de um padrão de setup que induzia superdosagem.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Causas-raiz validadas com dados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7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667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243 pts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691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Desgaste das vedações das válvulas — bicos 5–8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85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gaxetas gastas retardavam o fechamento em cerca de 0,3 s, despejando produto além do ponto de corte.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85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Verificação em campo de 22/09 confirmou desgaste severo nos quatro bicos.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17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82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3" name="Text 10"/>
          <p:cNvSpPr/>
          <p:nvPr/>
        </p:nvSpPr>
        <p:spPr>
          <a:xfrm>
            <a:off x="6382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207 pts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406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sem ajuste fino de peso por bico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00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padrão contemplava apenas parâmetros mecânicos; a convergência do peso era feita por tentativa e erro.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400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Picos de 4,9% de sobrepeso nas primeiras horas após cada troca de produto.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02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67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9" name="Text 16"/>
          <p:cNvSpPr/>
          <p:nvPr/>
        </p:nvSpPr>
        <p:spPr>
          <a:xfrm>
            <a:off x="667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147 pts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691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Variação de densidade do biscoito entre lotes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densidade mudava de lote para lote sem ajuste correspondente do parâmetro de dosagem.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85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13,1% das ocorrências de ajuste manual foram atribuídas à variação de densidade.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217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82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25" name="Text 22"/>
          <p:cNvSpPr/>
          <p:nvPr/>
        </p:nvSpPr>
        <p:spPr>
          <a:xfrm>
            <a:off x="6382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141 pts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406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Alvo de peso ajustado acima do nominal “por segurança”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400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Operadores elevavam o alvo por receio de subpeso e reprovação metrológica durante a instabilidade.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400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padrão de setup é anterior ao checkweigher e nunca foi revisado para usar seus dados.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Ferramentas:  Ishikawa 6M (9 causas potenciais)  →  Matriz Causa e Efeito (4 primeiras priorizadas)  →  5 Porquês em 22 e 24/09 com verificação em campo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Soluções escolhidas por impacto e esforço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6235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matriz_alimentici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00200"/>
            <a:ext cx="4983480" cy="3383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5120640"/>
            <a:ext cx="4983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 — 9 soluções avaliadas pela equipe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6400800" y="137160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565392" y="1490472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0" name="Text 6"/>
          <p:cNvSpPr/>
          <p:nvPr/>
        </p:nvSpPr>
        <p:spPr>
          <a:xfrm>
            <a:off x="6565392" y="14904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059168" y="137160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Substituir vedações das válvulas dos bicos 5–8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0" y="2093976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565392" y="2212848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4" name="Text 10"/>
          <p:cNvSpPr/>
          <p:nvPr/>
        </p:nvSpPr>
        <p:spPr>
          <a:xfrm>
            <a:off x="6565392" y="221284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7059168" y="2093976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Incluir troca de vedações no plano de preventiva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400800" y="2816352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565392" y="2935224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8" name="Text 14"/>
          <p:cNvSpPr/>
          <p:nvPr/>
        </p:nvSpPr>
        <p:spPr>
          <a:xfrm>
            <a:off x="6565392" y="29352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7059168" y="2816352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Treinar operadores dos 3 turnos no novo padrão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400800" y="3538728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565392" y="3657600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2" name="Text 18"/>
          <p:cNvSpPr/>
          <p:nvPr/>
        </p:nvSpPr>
        <p:spPr>
          <a:xfrm>
            <a:off x="6565392" y="3657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059168" y="3538728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Revisar padrão de setup com ajuste fino por bico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400800" y="4261104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565392" y="4379976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6" name="Text 22"/>
          <p:cNvSpPr/>
          <p:nvPr/>
        </p:nvSpPr>
        <p:spPr>
          <a:xfrm>
            <a:off x="6565392" y="43799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7059168" y="4261104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Definir alvo de peso com margem estatística (DOE)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6400800" y="498348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565392" y="5102352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30" name="Text 26"/>
          <p:cNvSpPr/>
          <p:nvPr/>
        </p:nvSpPr>
        <p:spPr>
          <a:xfrm>
            <a:off x="6565392" y="5102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31" name="Text 27"/>
          <p:cNvSpPr/>
          <p:nvPr/>
        </p:nvSpPr>
        <p:spPr>
          <a:xfrm>
            <a:off x="7059168" y="498348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CEP de variáveis por bico com alarme no checkweigher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400800" y="5806440"/>
            <a:ext cx="528523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Verde: quick wins (início imediato)  ·  Âmbar: estratégicas, com piloto controlado  ·  Cinza: adiada para a fase 2  ·  Vermelho: descartada (impacto marginal)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foi implementado — R$ 15,1 mil de R$ 25 mil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Vedações dos bicos 5–8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9224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Parada programada de 4 h com kit original, teste de estanqueidade e de dosagem pós-troca.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49224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R$ 3,2 mil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25112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71416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CEP por bico no checkweigher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471416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Cartas X-barra/R por bico no MES, com alarme em 2σ e escalonamento pelo OCAP.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471416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R$ 8,0 mil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147304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93608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dos 3 turnos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293608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h de teoria e prática supervisionada em 2 trocas reais por operador.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93608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R$ 2,4 mil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Alvo de peso por SKU (DOE)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9224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 fatorial velocidade × vibração × alvo; alvo = nominal + 3σ do processo estabilizado.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49224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R$ 1,5 mil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325112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71416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Vedações na preventiva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4471416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Tarefa trimestral cadastrada no CMMS com kit e tempo padrão, validada pelo histórico.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471416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147304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93608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Padrão de setup revisado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8293608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POP-ENV-012 com verificação de 20 pacotes/bico no checkweigher e critério de liberação.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93608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502920" y="5074920"/>
            <a:ext cx="11183112" cy="1234440"/>
          </a:xfrm>
          <a:prstGeom prst="roundRect">
            <a:avLst>
              <a:gd name="adj" fmla="val 4074"/>
            </a:avLst>
          </a:prstGeom>
          <a:solidFill>
            <a:srgbClr val="F0F9F3"/>
          </a:solidFill>
          <a:ln w="9525">
            <a:solidFill>
              <a:srgbClr val="CFE9D9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31520" y="5230368"/>
            <a:ext cx="10744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de 2 semanas nos turnos 1 e 2 (ações 1, 4 e 5):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sobrepeso médio 3,4% → 1,6%  ·  nenhuma ocorrência de subpeso metrológico  ·  produtividade mantida. Trajetória compatível com a meta de 1,4% até 11/12/2026.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Voitto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Executiva LSS — Alimentício (GB-2026-041)</dc:title>
  <dc:subject>PptxGenJS Presentation</dc:subject>
  <dc:creator>Voitto</dc:creator>
  <cp:lastModifiedBy>Voitto</cp:lastModifiedBy>
  <cp:revision>1</cp:revision>
  <dcterms:created xsi:type="dcterms:W3CDTF">2026-08-05T15:29:27Z</dcterms:created>
  <dcterms:modified xsi:type="dcterms:W3CDTF">2026-08-05T15:29:27Z</dcterms:modified>
</cp:coreProperties>
</file>