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private/tmp/claude-501/-Users-guilherme-voitto-Documents-projetos/de027529-c6c4-42e2-b607-a45f85eb0e77/scratchpad/lss/assets/logo_dark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pic>
        <p:nvPicPr>
          <p:cNvPr id="3" name="Image 1" descr="/private/tmp/claude-501/-Users-guilherme-voitto-Documents-projetos/de027529-c6c4-42e2-b607-a45f85eb0e77/scratchpad/lss/assets/curve_cov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920240"/>
            <a:ext cx="7616952" cy="30449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85800" y="14173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 SEIS SIGMA  •  PROJETO GREEN BELT  •  GB-2026-021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783080"/>
            <a:ext cx="87782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REDUÇÃO DOS ERROS DE</a:t>
            </a:r>
            <a:endParaRPr lang="en-US" sz="4400" dirty="0"/>
          </a:p>
          <a:p>
            <a:pPr algn="l" indent="0" marL="0">
              <a:lnSpc>
                <a:spcPct val="102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SEPARAÇÃO DE PEDIDOS</a:t>
            </a:r>
            <a:endParaRPr lang="en-US" sz="4400" dirty="0"/>
          </a:p>
        </p:txBody>
      </p:sp>
      <p:sp>
        <p:nvSpPr>
          <p:cNvPr id="6" name="Text 2"/>
          <p:cNvSpPr/>
          <p:nvPr/>
        </p:nvSpPr>
        <p:spPr>
          <a:xfrm>
            <a:off x="685800" y="370332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Apresentação executiva de encerramento — metodologia DMAIC</a:t>
            </a:r>
            <a:endParaRPr lang="en-US" sz="1500" dirty="0"/>
          </a:p>
        </p:txBody>
      </p:sp>
      <p:sp>
        <p:nvSpPr>
          <p:cNvPr id="7" name="Shape 3"/>
          <p:cNvSpPr/>
          <p:nvPr/>
        </p:nvSpPr>
        <p:spPr>
          <a:xfrm>
            <a:off x="713232" y="4343400"/>
            <a:ext cx="2926080" cy="0"/>
          </a:xfrm>
          <a:prstGeom prst="line">
            <a:avLst/>
          </a:prstGeom>
          <a:noFill/>
          <a:ln w="38100">
            <a:solidFill>
              <a:srgbClr val="E1251B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685800" y="4526280"/>
            <a:ext cx="6858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Belt líder:  </a:t>
            </a:r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Thiago Ramos (Logística — Qualidade)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Champion:  </a:t>
            </a:r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Renata Sales   </a:t>
            </a:r>
            <a:pPr algn="l" indent="0" marL="0">
              <a:buNone/>
            </a:pPr>
            <a:r>
              <a:rPr lang="en-US" sz="12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Sponsor:  </a:t>
            </a:r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Marcos Vilela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Período:  </a:t>
            </a:r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13/07/2026 – 11/12/2026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private/tmp/claude-501/-Users-guilherme-voitto-Documents-projetos/de027529-c6c4-42e2-b607-a45f85eb0e77/scratchpad/lss/assets/logo_dark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4572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58368" y="749808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 do piloto e projeção da meta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548640" y="1600200"/>
            <a:ext cx="3602736" cy="2286000"/>
          </a:xfrm>
          <a:prstGeom prst="roundRect">
            <a:avLst>
              <a:gd name="adj" fmla="val 2400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49808" y="178308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1,3%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749808" y="2606040"/>
            <a:ext cx="3200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Erro nas ruas-piloto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49808" y="301752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vs. 4,1% antes do piloto (−68%) — meta do projeto: 1,0% até 11/12/2026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297680" y="1600200"/>
            <a:ext cx="3602736" cy="2286000"/>
          </a:xfrm>
          <a:prstGeom prst="roundRect">
            <a:avLst>
              <a:gd name="adj" fmla="val 2400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498848" y="178308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−61%</a:t>
            </a:r>
            <a:endParaRPr lang="en-US" sz="4000" dirty="0"/>
          </a:p>
        </p:txBody>
      </p:sp>
      <p:sp>
        <p:nvSpPr>
          <p:cNvPr id="11" name="Text 8"/>
          <p:cNvSpPr/>
          <p:nvPr/>
        </p:nvSpPr>
        <p:spPr>
          <a:xfrm>
            <a:off x="4498848" y="2606040"/>
            <a:ext cx="3200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Divergências de quantidade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498848" y="301752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turno 3, após reativar a confirmação de quantidade no coletor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8046720" y="1600200"/>
            <a:ext cx="3602736" cy="2286000"/>
          </a:xfrm>
          <a:prstGeom prst="roundRect">
            <a:avLst>
              <a:gd name="adj" fmla="val 2400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47888" y="178308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R$ 576 mil</a:t>
            </a:r>
            <a:endParaRPr lang="en-US" sz="4000" dirty="0"/>
          </a:p>
        </p:txBody>
      </p:sp>
      <p:sp>
        <p:nvSpPr>
          <p:cNvPr id="15" name="Text 12"/>
          <p:cNvSpPr/>
          <p:nvPr/>
        </p:nvSpPr>
        <p:spPr>
          <a:xfrm>
            <a:off x="8247888" y="2606040"/>
            <a:ext cx="3200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Hard savings projetados / ano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8247888" y="301752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Reentrega, devolução e ressarcimento — validação Financeiro em 03/07/2026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548640" y="4160520"/>
            <a:ext cx="3602736" cy="1051560"/>
          </a:xfrm>
          <a:prstGeom prst="roundRect">
            <a:avLst>
              <a:gd name="adj" fmla="val 5217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31520" y="4261104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R$ 27,4 mil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731520" y="4663440"/>
            <a:ext cx="329184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investimento das ações priorizadas (limite: R$ 30 mil) — payback de 3 meses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4297680" y="4160520"/>
            <a:ext cx="3602736" cy="1051560"/>
          </a:xfrm>
          <a:prstGeom prst="roundRect">
            <a:avLst>
              <a:gd name="adj" fmla="val 5217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480560" y="4261104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−1,8%</a:t>
            </a:r>
            <a:endParaRPr lang="en-US" sz="1900" dirty="0"/>
          </a:p>
        </p:txBody>
      </p:sp>
      <p:sp>
        <p:nvSpPr>
          <p:cNvPr id="22" name="Text 19"/>
          <p:cNvSpPr/>
          <p:nvPr/>
        </p:nvSpPr>
        <p:spPr>
          <a:xfrm>
            <a:off x="4480560" y="4663440"/>
            <a:ext cx="329184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impacto na produtividade — dentro do limite de −3% do Charter</a:t>
            </a:r>
            <a:endParaRPr lang="en-US" sz="1050" dirty="0"/>
          </a:p>
        </p:txBody>
      </p:sp>
      <p:sp>
        <p:nvSpPr>
          <p:cNvPr id="23" name="Shape 20"/>
          <p:cNvSpPr/>
          <p:nvPr/>
        </p:nvSpPr>
        <p:spPr>
          <a:xfrm>
            <a:off x="8046720" y="4160520"/>
            <a:ext cx="3602736" cy="1051560"/>
          </a:xfrm>
          <a:prstGeom prst="roundRect">
            <a:avLst>
              <a:gd name="adj" fmla="val 5217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8229600" y="4261104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96%</a:t>
            </a:r>
            <a:endParaRPr lang="en-US" sz="1900" dirty="0"/>
          </a:p>
        </p:txBody>
      </p:sp>
      <p:sp>
        <p:nvSpPr>
          <p:cNvPr id="25" name="Text 22"/>
          <p:cNvSpPr/>
          <p:nvPr/>
        </p:nvSpPr>
        <p:spPr>
          <a:xfrm>
            <a:off x="8229600" y="4663440"/>
            <a:ext cx="329184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OTIF alvo do CD São Paulo (baseline: 91%)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66928" y="5577840"/>
            <a:ext cx="11064240" cy="0"/>
          </a:xfrm>
          <a:prstGeom prst="line">
            <a:avLst/>
          </a:prstGeom>
          <a:noFill/>
          <a:ln w="12700">
            <a:solidFill>
              <a:srgbClr val="2C2C2C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66928" y="57424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Resultados do piloto nas ruas 5–9 (out–nov/2026) · rollout para todo o CD executado com o Plano de Controle ativo · hard savings a serem confirmados com o Financeiro ao fim da fase Control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o ganho não vai embora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3593592" cy="3108960"/>
          </a:xfrm>
          <a:prstGeom prst="roundRect">
            <a:avLst>
              <a:gd name="adj" fmla="val 161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49224" y="1554480"/>
            <a:ext cx="512064" cy="512064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7" name="Text 4"/>
          <p:cNvSpPr/>
          <p:nvPr/>
        </p:nvSpPr>
        <p:spPr>
          <a:xfrm>
            <a:off x="649224" y="155448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49224" y="2212848"/>
            <a:ext cx="33009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Plano de controle com 7 itens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649224" y="2834640"/>
            <a:ext cx="3300984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taxa de erro (Y) é protegida por 4 X's monitorados: scan de EAN em 100% das tarefas, confirmação de quantidade, zero SKUs similares adjacentes e conferência cega operando.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325112" y="1371600"/>
            <a:ext cx="3593592" cy="3108960"/>
          </a:xfrm>
          <a:prstGeom prst="roundRect">
            <a:avLst>
              <a:gd name="adj" fmla="val 161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471416" y="1554480"/>
            <a:ext cx="512064" cy="512064"/>
          </a:xfrm>
          <a:prstGeom prst="ellipse">
            <a:avLst/>
          </a:prstGeom>
          <a:solidFill>
            <a:srgbClr val="E1251B"/>
          </a:solidFill>
          <a:ln/>
        </p:spPr>
      </p:sp>
      <p:sp>
        <p:nvSpPr>
          <p:cNvPr id="12" name="Text 9"/>
          <p:cNvSpPr/>
          <p:nvPr/>
        </p:nvSpPr>
        <p:spPr>
          <a:xfrm>
            <a:off x="4471416" y="155448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4471416" y="2212848"/>
            <a:ext cx="33009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OCAP-01 — reação padronizada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4471416" y="2834640"/>
            <a:ext cx="3300984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Sinal no gráfico p (ponto fora do LSC, 7 pontos acima da média, tendência de 6 ou semana &gt; 1,0%) dispara: verificar a medição em 15 min, conter em 2 h e diagnosticar em 24 h. Escalonamento ao Champion em 24 h.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8147304" y="1371600"/>
            <a:ext cx="3593592" cy="3108960"/>
          </a:xfrm>
          <a:prstGeom prst="roundRect">
            <a:avLst>
              <a:gd name="adj" fmla="val 161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293608" y="1554480"/>
            <a:ext cx="512064" cy="512064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17" name="Text 14"/>
          <p:cNvSpPr/>
          <p:nvPr/>
        </p:nvSpPr>
        <p:spPr>
          <a:xfrm>
            <a:off x="8293608" y="155448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8293608" y="2212848"/>
            <a:ext cx="33009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Padronização e handover</a:t>
            </a:r>
            <a:endParaRPr lang="en-US" sz="1450" dirty="0"/>
          </a:p>
        </p:txBody>
      </p:sp>
      <p:sp>
        <p:nvSpPr>
          <p:cNvPr id="19" name="Text 16"/>
          <p:cNvSpPr/>
          <p:nvPr/>
        </p:nvSpPr>
        <p:spPr>
          <a:xfrm>
            <a:off x="8293608" y="2834640"/>
            <a:ext cx="3300984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POP-LOG-014 (picking de fracionados), POP-LOG-021 (conferência cega) e IT-LOG-007 (slotting) publicados. Dona do processo: Renata Sales. Auditoria LPA semanal e monitoramento pelo GB por 90 dias.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502920" y="4709160"/>
            <a:ext cx="11183112" cy="1508760"/>
          </a:xfrm>
          <a:prstGeom prst="roundRect">
            <a:avLst>
              <a:gd name="adj" fmla="val 3333"/>
            </a:avLst>
          </a:prstGeom>
          <a:solidFill>
            <a:srgbClr val="FDEAE8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31520" y="486460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PRINCÍPIO DA FASE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731520" y="5175504"/>
            <a:ext cx="106984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Controlamos os X's para proteger o Y: se o scan está ativo, o item trocado não passa; se a quantidade é confirmada, a divergência não sai do CD. Sinal sem plano de reação é apenas decoração — por isso cada item de controle aponta para um OCAP ou uma reação definida.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ENCERRAMENTO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Lições aprendidas e próximos passos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5532120" cy="4846320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5544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LIÇÕES APRENDIDAS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731520" y="1883664"/>
            <a:ext cx="507492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Solução temporária vira permanente.  </a:t>
            </a:r>
            <a:pPr algn="l" indent="0" marL="0"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scan no picking foi desativado em 2023 “por uma semana” e ficou três anos — sem rotina de revisão, a mudança virou invisível à gestão.
</a:t>
            </a:r>
            <a:pPr algn="l" indent="0" marL="0">
              <a:buNone/>
            </a:pPr>
            <a:r>
              <a:rPr lang="en-US" sz="12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 desbalanceada produz o erro.  </a:t>
            </a:r>
            <a:pPr algn="l" indent="0" marL="0"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Medir só produtividade justificou desligar a trava de quantidade; o custo apareceu no cliente.
</a:t>
            </a:r>
            <a:pPr algn="l" indent="0" marL="0">
              <a:buNone/>
            </a:pPr>
            <a:r>
              <a:rPr lang="en-US" sz="12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Piloto antes de escalar.  </a:t>
            </a:r>
            <a:pPr algn="l" indent="0" marL="0"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Testar na rua 7 e depois nas ruas 5–9 provou a causa e ajustou o padrão com baixo risco antes do rollout.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309360" y="1371600"/>
            <a:ext cx="5376672" cy="4846320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37960" y="15544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PRÓXIMOS PASSOS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6537960" y="1965960"/>
            <a:ext cx="1207008" cy="365760"/>
          </a:xfrm>
          <a:prstGeom prst="roundRect">
            <a:avLst>
              <a:gd name="adj" fmla="val 15000"/>
            </a:avLst>
          </a:prstGeom>
          <a:solidFill>
            <a:srgbClr val="141414"/>
          </a:solidFill>
          <a:ln/>
        </p:spPr>
      </p:sp>
      <p:sp>
        <p:nvSpPr>
          <p:cNvPr id="11" name="Text 8"/>
          <p:cNvSpPr/>
          <p:nvPr/>
        </p:nvSpPr>
        <p:spPr>
          <a:xfrm>
            <a:off x="6537960" y="1965960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jan/2027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7882128" y="1856232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Conclusão do rollout do scan e da conferência cega para todo o CD São Paulo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537960" y="2999232"/>
            <a:ext cx="1207008" cy="365760"/>
          </a:xfrm>
          <a:prstGeom prst="roundRect">
            <a:avLst>
              <a:gd name="adj" fmla="val 15000"/>
            </a:avLst>
          </a:prstGeom>
          <a:solidFill>
            <a:srgbClr val="141414"/>
          </a:solidFill>
          <a:ln/>
        </p:spPr>
      </p:sp>
      <p:sp>
        <p:nvSpPr>
          <p:cNvPr id="14" name="Text 11"/>
          <p:cNvSpPr/>
          <p:nvPr/>
        </p:nvSpPr>
        <p:spPr>
          <a:xfrm>
            <a:off x="6537960" y="2999232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fev/2027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7882128" y="2889504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Revisão de 30 dias do plano de controle com a dona do processo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6537960" y="4032504"/>
            <a:ext cx="1207008" cy="365760"/>
          </a:xfrm>
          <a:prstGeom prst="roundRect">
            <a:avLst>
              <a:gd name="adj" fmla="val 15000"/>
            </a:avLst>
          </a:prstGeom>
          <a:solidFill>
            <a:srgbClr val="141414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4032504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mar/2027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7882128" y="3922776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Validação dos hard savings com o Financeiro e fim do monitoramento assistido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6537960" y="5065776"/>
            <a:ext cx="1207008" cy="365760"/>
          </a:xfrm>
          <a:prstGeom prst="roundRect">
            <a:avLst>
              <a:gd name="adj" fmla="val 15000"/>
            </a:avLst>
          </a:prstGeom>
          <a:solidFill>
            <a:srgbClr val="141414"/>
          </a:solidFill>
          <a:ln/>
        </p:spPr>
      </p:sp>
      <p:sp>
        <p:nvSpPr>
          <p:cNvPr id="20" name="Text 17"/>
          <p:cNvSpPr/>
          <p:nvPr/>
        </p:nvSpPr>
        <p:spPr>
          <a:xfrm>
            <a:off x="6537960" y="5065776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2027 — fase 2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7882128" y="4956048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Replicação do modelo para os demais centros de distribuição (novo charter)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private/tmp/claude-501/-Users-guilherme-voitto-Documents-projetos/de027529-c6c4-42e2-b607-a45f85eb0e77/scratchpad/lss/assets/logo_dark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pic>
        <p:nvPicPr>
          <p:cNvPr id="3" name="Image 1" descr="/private/tmp/claude-501/-Users-guilherme-voitto-Documents-projetos/de027529-c6c4-42e2-b607-a45f85eb0e77/scratchpad/lss/assets/curve_en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3108960"/>
            <a:ext cx="5239512" cy="265176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210312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OBRIGADO</a:t>
            </a:r>
            <a:endParaRPr lang="en-US" sz="5400" dirty="0"/>
          </a:p>
        </p:txBody>
      </p:sp>
      <p:sp>
        <p:nvSpPr>
          <p:cNvPr id="5" name="Shape 1"/>
          <p:cNvSpPr/>
          <p:nvPr/>
        </p:nvSpPr>
        <p:spPr>
          <a:xfrm>
            <a:off x="713232" y="3246120"/>
            <a:ext cx="2926080" cy="0"/>
          </a:xfrm>
          <a:prstGeom prst="line">
            <a:avLst/>
          </a:prstGeom>
          <a:noFill/>
          <a:ln w="38100">
            <a:solidFill>
              <a:srgbClr val="E1251B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685800" y="3474720"/>
            <a:ext cx="8229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Thiago Ramos  </a:t>
            </a:r>
            <a:pPr algn="l" indent="0" marL="0">
              <a:buNone/>
            </a:pPr>
            <a:r>
              <a:rPr lang="en-US" sz="13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Green Belt líder · Logística/Qualidade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Equipe:  </a:t>
            </a:r>
            <a:pPr algn="l" indent="0" marL="0">
              <a:buNone/>
            </a:pPr>
            <a:r>
              <a:rPr lang="en-US" sz="13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Douglas Ferreira · Camila Nunes · André Lopes</a:t>
            </a:r>
            <a:endParaRPr lang="en-US" sz="1350" dirty="0"/>
          </a:p>
          <a:p>
            <a:pPr algn="l" indent="0" marL="0">
              <a:buNone/>
            </a:pPr>
            <a:r>
              <a:rPr lang="en-US" sz="13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Champion:  </a:t>
            </a:r>
            <a:pPr algn="l" indent="0" marL="0">
              <a:buNone/>
            </a:pPr>
            <a:r>
              <a:rPr lang="en-US" sz="13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Renata Sales      </a:t>
            </a:r>
            <a:pPr algn="l" indent="0" marL="0">
              <a:buNone/>
            </a:pPr>
            <a:r>
              <a:rPr lang="en-US" sz="13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Sponsor:  </a:t>
            </a:r>
            <a:pPr algn="l" indent="0" marL="0">
              <a:buNone/>
            </a:pPr>
            <a:r>
              <a:rPr lang="en-US" sz="13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Marcos Vilela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85800" y="60350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Projeto GB-2026-021 · Lean Seis Sigma · Metodologia DMAIC · 11/12/2026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que este projeto era prioridade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2724912" cy="1371600"/>
          </a:xfrm>
          <a:prstGeom prst="roundRect">
            <a:avLst>
              <a:gd name="adj" fmla="val 3667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30936" y="1481328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2,8%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30936" y="2048256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Taxa de erro de separação — mais de 3× a referência interna de 0,8%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3364992" y="1371600"/>
            <a:ext cx="2724912" cy="1371600"/>
          </a:xfrm>
          <a:prstGeom prst="roundRect">
            <a:avLst>
              <a:gd name="adj" fmla="val 3667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493008" y="1481328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1.340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3493008" y="2048256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Pedidos com erro por mês, de 48 mil expedidos pelo CD São Paulo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227064" y="1371600"/>
            <a:ext cx="2724912" cy="1371600"/>
          </a:xfrm>
          <a:prstGeom prst="roundRect">
            <a:avLst>
              <a:gd name="adj" fmla="val 3667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55080" y="1481328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R$ 74 mil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6355080" y="2048256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 mensal de reentrega, devolução e ressarcimento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9089136" y="1371600"/>
            <a:ext cx="2596896" cy="1371600"/>
          </a:xfrm>
          <a:prstGeom prst="roundRect">
            <a:avLst>
              <a:gd name="adj" fmla="val 3667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217152" y="1481328"/>
            <a:ext cx="234086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210</a:t>
            </a:r>
            <a:endParaRPr lang="en-US" sz="3000" dirty="0"/>
          </a:p>
        </p:txBody>
      </p:sp>
      <p:sp>
        <p:nvSpPr>
          <p:cNvPr id="16" name="Text 13"/>
          <p:cNvSpPr/>
          <p:nvPr/>
        </p:nvSpPr>
        <p:spPr>
          <a:xfrm>
            <a:off x="9217152" y="2048256"/>
            <a:ext cx="234086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Reclamações de clientes por mês com causa “erro no pedido”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502920" y="3063240"/>
            <a:ext cx="7498080" cy="2926080"/>
          </a:xfrm>
          <a:prstGeom prst="roundRect">
            <a:avLst>
              <a:gd name="adj" fmla="val 1719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85800" y="32461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PROBLEMA NO CENTRO DE DISTRIBUIÇÃO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685800" y="3584448"/>
            <a:ext cx="708660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Entre jan/2025 e jun/2026, o CD São Paulo apresentou taxa média de erro de separação de 2,8% dos pedidos expedidos (baseline medido no WMS), com picos de 3,9% em períodos promocionais. </a:t>
            </a:r>
            <a:pPr algn="l" indent="0" marL="0">
              <a:buNone/>
            </a:pPr>
            <a:r>
              <a:rPr lang="en-US" sz="13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ocorrências concentravam-se em itens fracionados (58% dos casos) e no turno noturno</a:t>
            </a:r>
            <a:pPr algn="l" indent="0" marL="0"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nos modos de falha “item trocado” e “quantidade divergente”. </a:t>
            </a:r>
            <a:pPr algn="l" indent="0" marL="0">
              <a:buNone/>
            </a:pPr>
            <a:r>
              <a:rPr lang="en-US" sz="13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causas-raiz não eram conhecidas: </a:t>
            </a:r>
            <a:pPr algn="l" indent="0" marL="0"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WMS registrava o erro, mas ninguém havia estratificado as ocorrências por turno, rua e tipo de item.</a:t>
            </a:r>
            <a:endParaRPr lang="en-US" sz="1350" dirty="0"/>
          </a:p>
        </p:txBody>
      </p:sp>
      <p:sp>
        <p:nvSpPr>
          <p:cNvPr id="20" name="Shape 17"/>
          <p:cNvSpPr/>
          <p:nvPr/>
        </p:nvSpPr>
        <p:spPr>
          <a:xfrm>
            <a:off x="8183880" y="3063240"/>
            <a:ext cx="3502152" cy="2926080"/>
          </a:xfrm>
          <a:prstGeom prst="roundRect">
            <a:avLst>
              <a:gd name="adj" fmla="val 1719"/>
            </a:avLst>
          </a:prstGeom>
          <a:solidFill>
            <a:srgbClr val="FDEAE8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366760" y="324612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ALINHAMENTO ESTRATÉGICO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8366760" y="3584448"/>
            <a:ext cx="315468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Projeto vinculado ao objetivo de excelência em nível de serviço logístico 2026, com patrocínio direto da Diretoria de Operações e orçamento aprovado de R$ 30 mil.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problema à meta SMART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5532120" cy="2743200"/>
          </a:xfrm>
          <a:prstGeom prst="roundRect">
            <a:avLst>
              <a:gd name="adj" fmla="val 18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5800" y="153619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DECLARAÇÃO DO PROBLEMA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685800" y="1865376"/>
            <a:ext cx="516636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Taxa de erro de separação de 2,8% dos pedidos expedidos no CD São Paulo (jan/2025–jun/2026), medida no WMS, gerando R$ 74 mil/mês em reentregas e devoluções e 210 reclamações/mês — sem causas nem soluções pressupostas.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309360" y="1371600"/>
            <a:ext cx="5376672" cy="2743200"/>
          </a:xfrm>
          <a:prstGeom prst="roundRect">
            <a:avLst>
              <a:gd name="adj" fmla="val 1833"/>
            </a:avLst>
          </a:prstGeom>
          <a:solidFill>
            <a:srgbClr val="FDEAE8"/>
          </a:solidFill>
          <a:ln w="9525">
            <a:solidFill>
              <a:srgbClr val="F5CFCB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309360" y="1371600"/>
            <a:ext cx="82296" cy="2743200"/>
          </a:xfrm>
          <a:prstGeom prst="rect">
            <a:avLst/>
          </a:prstGeom>
          <a:solidFill>
            <a:srgbClr val="E1251B"/>
          </a:solidFill>
          <a:ln/>
        </p:spPr>
      </p:sp>
      <p:sp>
        <p:nvSpPr>
          <p:cNvPr id="10" name="Text 7"/>
          <p:cNvSpPr/>
          <p:nvPr/>
        </p:nvSpPr>
        <p:spPr>
          <a:xfrm>
            <a:off x="6547104" y="153619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 SMART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6547104" y="1865376"/>
            <a:ext cx="493776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Reduzir a taxa de erro de separação do CD São Paulo de 2,8% para 1,0% (−64%) até 11/12/2026</a:t>
            </a:r>
            <a:pPr algn="l" indent="0" marL="0">
              <a:buNone/>
            </a:pPr>
            <a:r>
              <a:rPr lang="en-US" sz="14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mantendo a produtividade de separação (linhas/hora) e o prazo de expedição atuais.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502920" y="4343400"/>
            <a:ext cx="5532120" cy="1874520"/>
          </a:xfrm>
          <a:prstGeom prst="roundRect">
            <a:avLst>
              <a:gd name="adj" fmla="val 268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85800" y="449884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DENTRO DO ESCOPO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685800" y="4809744"/>
            <a:ext cx="51663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 São Paulo (turnos 1, 2 e 3)  •  separação, conferência e expedição  •  pedidos B2B e B2C de todas as categorias  •  endereçamento e parametrização do WMS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309360" y="4343400"/>
            <a:ext cx="5376672" cy="1874520"/>
          </a:xfrm>
          <a:prstGeom prst="roundRect">
            <a:avLst>
              <a:gd name="adj" fmla="val 268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92240" y="449884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FORA DO ESCOPO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6492240" y="4809744"/>
            <a:ext cx="502920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Demais centros de distribuição (replicação em fase 2)  •  transporte e entrega last mile  •  substituição do WMS  •  acuracidade de estoque de fornecedores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MÉTODO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Cinco fases, cinco meses — DMAIC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6" name="Text 3"/>
          <p:cNvSpPr/>
          <p:nvPr/>
        </p:nvSpPr>
        <p:spPr>
          <a:xfrm>
            <a:off x="612648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16152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216152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13/07 – 07/08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502920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0936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Charter aprovado, SIPOC da expedição, VOC de clientes e árvore CTQ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2798064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12" name="Text 9"/>
          <p:cNvSpPr/>
          <p:nvPr/>
        </p:nvSpPr>
        <p:spPr>
          <a:xfrm>
            <a:off x="2907792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3511296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3511296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10/08 – 11/09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2798064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2926080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Plano de coleta no WMS, MSA por atributos na conferência e baseline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093208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18" name="Text 15"/>
          <p:cNvSpPr/>
          <p:nvPr/>
        </p:nvSpPr>
        <p:spPr>
          <a:xfrm>
            <a:off x="5202936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3000" dirty="0"/>
          </a:p>
        </p:txBody>
      </p:sp>
      <p:sp>
        <p:nvSpPr>
          <p:cNvPr id="19" name="Text 16"/>
          <p:cNvSpPr/>
          <p:nvPr/>
        </p:nvSpPr>
        <p:spPr>
          <a:xfrm>
            <a:off x="5806440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806440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14/09 – 16/10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5093208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221224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Pareto por modo de falha, Ishikawa, matriz causa-efeito e 5 porquês no gemba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7388352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24" name="Text 21"/>
          <p:cNvSpPr/>
          <p:nvPr/>
        </p:nvSpPr>
        <p:spPr>
          <a:xfrm>
            <a:off x="7498080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</a:t>
            </a:r>
            <a:endParaRPr lang="en-US" sz="3000" dirty="0"/>
          </a:p>
        </p:txBody>
      </p:sp>
      <p:sp>
        <p:nvSpPr>
          <p:cNvPr id="25" name="Text 22"/>
          <p:cNvSpPr/>
          <p:nvPr/>
        </p:nvSpPr>
        <p:spPr>
          <a:xfrm>
            <a:off x="8101584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8101584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19/10 – 20/11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7388352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516368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Matriz esforço × impacto, scan obrigatório, poka-yoke e slotting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9683496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30" name="Text 27"/>
          <p:cNvSpPr/>
          <p:nvPr/>
        </p:nvSpPr>
        <p:spPr>
          <a:xfrm>
            <a:off x="9793224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3000" dirty="0"/>
          </a:p>
        </p:txBody>
      </p:sp>
      <p:sp>
        <p:nvSpPr>
          <p:cNvPr id="31" name="Text 28"/>
          <p:cNvSpPr/>
          <p:nvPr/>
        </p:nvSpPr>
        <p:spPr>
          <a:xfrm>
            <a:off x="10396728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</a:t>
            </a: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10396728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23/11 – 11/12</a:t>
            </a:r>
            <a:endParaRPr lang="en-US" sz="950" dirty="0"/>
          </a:p>
        </p:txBody>
      </p:sp>
      <p:sp>
        <p:nvSpPr>
          <p:cNvPr id="33" name="Shape 30"/>
          <p:cNvSpPr/>
          <p:nvPr/>
        </p:nvSpPr>
        <p:spPr>
          <a:xfrm>
            <a:off x="9683496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9811512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Plano de controle, gráfico p, OCAP, padronização e handover</a:t>
            </a:r>
            <a:endParaRPr lang="en-US" sz="1150" dirty="0"/>
          </a:p>
        </p:txBody>
      </p:sp>
      <p:sp>
        <p:nvSpPr>
          <p:cNvPr id="35" name="Shape 32"/>
          <p:cNvSpPr/>
          <p:nvPr/>
        </p:nvSpPr>
        <p:spPr>
          <a:xfrm>
            <a:off x="502920" y="4892040"/>
            <a:ext cx="11183112" cy="1325880"/>
          </a:xfrm>
          <a:prstGeom prst="roundRect">
            <a:avLst>
              <a:gd name="adj" fmla="val 379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713232" y="5074920"/>
            <a:ext cx="10789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Disciplina de fase:  </a:t>
            </a:r>
            <a:pPr algn="l" indent="0" marL="0"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fase foi encerrada com tollgate junto ao Champion e ao Sponsor. Nenhuma contramedida entrou no plano de ação sem evidência — as causas-raiz A e B foram validadas com testes no gemba antes de qualquer investimento.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Medir antes de opinar — baseline confiável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417320"/>
            <a:ext cx="6949440" cy="1261872"/>
          </a:xfrm>
          <a:prstGeom prst="roundRect">
            <a:avLst>
              <a:gd name="adj" fmla="val 398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13232" y="1755648"/>
            <a:ext cx="566928" cy="566928"/>
          </a:xfrm>
          <a:prstGeom prst="ellipse">
            <a:avLst/>
          </a:prstGeom>
          <a:solidFill>
            <a:srgbClr val="E1251B"/>
          </a:solidFill>
          <a:ln/>
        </p:spPr>
      </p:sp>
      <p:sp>
        <p:nvSpPr>
          <p:cNvPr id="7" name="Text 4"/>
          <p:cNvSpPr/>
          <p:nvPr/>
        </p:nvSpPr>
        <p:spPr>
          <a:xfrm>
            <a:off x="713232" y="175564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481328" y="1545336"/>
            <a:ext cx="5760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Plano de coleta de dados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1481328" y="1874520"/>
            <a:ext cx="580644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medidas com definição operacional escrita, fonte, estratificação e responsável — extração diária de 100% dos ~2.200 pedidos/dia do WMS (ago–set/2026).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02920" y="2834640"/>
            <a:ext cx="6949440" cy="1261872"/>
          </a:xfrm>
          <a:prstGeom prst="roundRect">
            <a:avLst>
              <a:gd name="adj" fmla="val 398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13232" y="3172968"/>
            <a:ext cx="566928" cy="566928"/>
          </a:xfrm>
          <a:prstGeom prst="ellipse">
            <a:avLst/>
          </a:prstGeom>
          <a:solidFill>
            <a:srgbClr val="2E9E5B"/>
          </a:solidFill>
          <a:ln/>
        </p:spPr>
      </p:sp>
      <p:sp>
        <p:nvSpPr>
          <p:cNvPr id="12" name="Text 9"/>
          <p:cNvSpPr/>
          <p:nvPr/>
        </p:nvSpPr>
        <p:spPr>
          <a:xfrm>
            <a:off x="713232" y="317296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1481328" y="2962656"/>
            <a:ext cx="5760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Sistema de medição validado (MSA)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481328" y="3291840"/>
            <a:ext cx="580644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conferentes × 30 pedidos preparados × 2 réplicas às cegas, com critério de concordância ≥ 90% e Kappa ≥ 0,75 atendido antes de fechar o baseline.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502920" y="4251960"/>
            <a:ext cx="6949440" cy="1261872"/>
          </a:xfrm>
          <a:prstGeom prst="roundRect">
            <a:avLst>
              <a:gd name="adj" fmla="val 398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713232" y="4590288"/>
            <a:ext cx="566928" cy="566928"/>
          </a:xfrm>
          <a:prstGeom prst="ellipse">
            <a:avLst/>
          </a:prstGeom>
          <a:solidFill>
            <a:srgbClr val="E1251B"/>
          </a:solidFill>
          <a:ln/>
        </p:spPr>
      </p:sp>
      <p:sp>
        <p:nvSpPr>
          <p:cNvPr id="17" name="Text 14"/>
          <p:cNvSpPr/>
          <p:nvPr/>
        </p:nvSpPr>
        <p:spPr>
          <a:xfrm>
            <a:off x="713232" y="459028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5"/>
          <p:cNvSpPr/>
          <p:nvPr/>
        </p:nvSpPr>
        <p:spPr>
          <a:xfrm>
            <a:off x="1481328" y="4379976"/>
            <a:ext cx="5760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Erro estratificado na origem</a:t>
            </a:r>
            <a:endParaRPr lang="en-US" sz="1450" dirty="0"/>
          </a:p>
        </p:txBody>
      </p:sp>
      <p:sp>
        <p:nvSpPr>
          <p:cNvPr id="19" name="Text 16"/>
          <p:cNvSpPr/>
          <p:nvPr/>
        </p:nvSpPr>
        <p:spPr>
          <a:xfrm>
            <a:off x="1481328" y="4709160"/>
            <a:ext cx="580644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folha de verificação no coletor passou a exigir turno, rua, SKU, tipo de item e modo de falha — exatamente os fatores que o Pareto e o Ishikawa exploraram depois.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726680" y="1417320"/>
            <a:ext cx="3959352" cy="4187952"/>
          </a:xfrm>
          <a:prstGeom prst="roundRect">
            <a:avLst>
              <a:gd name="adj" fmla="val 1270"/>
            </a:avLst>
          </a:prstGeom>
          <a:solidFill>
            <a:srgbClr val="141414"/>
          </a:solidFill>
          <a:ln/>
        </p:spPr>
      </p:sp>
      <p:sp>
        <p:nvSpPr>
          <p:cNvPr id="21" name="Text 18"/>
          <p:cNvSpPr/>
          <p:nvPr/>
        </p:nvSpPr>
        <p:spPr>
          <a:xfrm>
            <a:off x="7973568" y="1664208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BASELINE CONFIRMADO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7973568" y="1965960"/>
            <a:ext cx="3474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2,8%</a:t>
            </a:r>
            <a:endParaRPr lang="en-US" sz="5400" dirty="0"/>
          </a:p>
        </p:txBody>
      </p:sp>
      <p:sp>
        <p:nvSpPr>
          <p:cNvPr id="23" name="Text 20"/>
          <p:cNvSpPr/>
          <p:nvPr/>
        </p:nvSpPr>
        <p:spPr>
          <a:xfrm>
            <a:off x="7973568" y="2926080"/>
            <a:ext cx="3474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Taxa de erro de separação</a:t>
            </a:r>
            <a:endParaRPr lang="en-US" sz="1150" dirty="0"/>
          </a:p>
          <a:p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(~1.340 pedidos/mês · ago–set/2026)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7973568" y="3657600"/>
            <a:ext cx="34747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73,1%</a:t>
            </a:r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dos erros em 2 modos</a:t>
            </a:r>
            <a:endParaRPr lang="en-US" sz="1150" dirty="0"/>
          </a:p>
          <a:p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(item trocado + quantidade divergente)</a:t>
            </a:r>
            <a:endParaRPr lang="en-US" sz="1150" dirty="0"/>
          </a:p>
          <a:p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en-US" sz="1150" dirty="0"/>
          </a:p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58%</a:t>
            </a:r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dos erros vitais</a:t>
            </a:r>
            <a:endParaRPr lang="en-US" sz="1150" dirty="0"/>
          </a:p>
          <a:p>
            <a:pPr algn="l" indent="0" marL="0"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estão em itens fracionados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02920" y="5760720"/>
            <a:ext cx="11183112" cy="621792"/>
          </a:xfrm>
          <a:prstGeom prst="roundRect">
            <a:avLst>
              <a:gd name="adj" fmla="val 808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713232" y="5760720"/>
            <a:ext cx="10789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Ferramentas da fase:  Plano de Coleta de Dados  •  MSA por atributos (Kappa)  •  Folha de verificação no coletor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Onde os 1.340 erros se concentravam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7223760" cy="4846320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pic>
        <p:nvPicPr>
          <p:cNvPr id="6" name="Image 1" descr="out/charts/pareto_logistica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691640"/>
            <a:ext cx="6675120" cy="28803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77240" y="4663440"/>
            <a:ext cx="6675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Pareto dos erros de separação por modo de falha (erros/mês) — linha: % acumulado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777240" y="4956048"/>
            <a:ext cx="6675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Fonte: 1.340 erros registrados no WMS · CD São Paulo · baseline ago/2026</a:t>
            </a:r>
            <a:endParaRPr lang="en-US" sz="950" dirty="0"/>
          </a:p>
        </p:txBody>
      </p:sp>
      <p:sp>
        <p:nvSpPr>
          <p:cNvPr id="9" name="Shape 5"/>
          <p:cNvSpPr/>
          <p:nvPr/>
        </p:nvSpPr>
        <p:spPr>
          <a:xfrm>
            <a:off x="8001000" y="1371600"/>
            <a:ext cx="3685032" cy="1417320"/>
          </a:xfrm>
          <a:prstGeom prst="roundRect">
            <a:avLst>
              <a:gd name="adj" fmla="val 354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129016" y="1481328"/>
            <a:ext cx="3429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578</a:t>
            </a:r>
            <a:endParaRPr lang="en-US" sz="3000" dirty="0"/>
          </a:p>
        </p:txBody>
      </p:sp>
      <p:sp>
        <p:nvSpPr>
          <p:cNvPr id="11" name="Text 7"/>
          <p:cNvSpPr/>
          <p:nvPr/>
        </p:nvSpPr>
        <p:spPr>
          <a:xfrm>
            <a:off x="8129016" y="2048256"/>
            <a:ext cx="3429000" cy="649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erros/mês por item trocado — 43,1% do total e maior fator isolado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8001000" y="2926080"/>
            <a:ext cx="3685032" cy="1417320"/>
          </a:xfrm>
          <a:prstGeom prst="roundRect">
            <a:avLst>
              <a:gd name="adj" fmla="val 354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8129016" y="3035808"/>
            <a:ext cx="3429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73,1%</a:t>
            </a:r>
            <a:endParaRPr lang="en-US" sz="3000" dirty="0"/>
          </a:p>
        </p:txBody>
      </p:sp>
      <p:sp>
        <p:nvSpPr>
          <p:cNvPr id="14" name="Text 10"/>
          <p:cNvSpPr/>
          <p:nvPr/>
        </p:nvSpPr>
        <p:spPr>
          <a:xfrm>
            <a:off x="8129016" y="3602736"/>
            <a:ext cx="3429000" cy="649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 erros em apenas dois modos de falha: item trocado e quantidade divergente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8001000" y="4480560"/>
            <a:ext cx="3685032" cy="1737360"/>
          </a:xfrm>
          <a:prstGeom prst="roundRect">
            <a:avLst>
              <a:gd name="adj" fmla="val 2895"/>
            </a:avLst>
          </a:prstGeom>
          <a:solidFill>
            <a:srgbClr val="FDEAE8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183880" y="4626864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LEITURA EXECUTIVA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8183880" y="4919472"/>
            <a:ext cx="33375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erro não estava espalhado — dois modos de falha, os itens fracionados e o turno noturno concentravam o problema.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Causas-raiz validadas com dados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5486400" cy="2240280"/>
          </a:xfrm>
          <a:prstGeom prst="roundRect">
            <a:avLst>
              <a:gd name="adj" fmla="val 2245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67512" y="1554480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E1251B"/>
          </a:solidFill>
          <a:ln/>
        </p:spPr>
      </p:sp>
      <p:sp>
        <p:nvSpPr>
          <p:cNvPr id="7" name="Text 4"/>
          <p:cNvSpPr/>
          <p:nvPr/>
        </p:nvSpPr>
        <p:spPr>
          <a:xfrm>
            <a:off x="667512" y="1554480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240 pts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1691640" y="1517904"/>
            <a:ext cx="41148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Picking por descrição, sem leitura de código de barras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85800" y="2286000"/>
            <a:ext cx="512064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scan obrigatório na coleta foi desativado em um pico de demanda de 2023, como medida “temporária”, e nunca foi revisto.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85800" y="2944368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Evidência:  </a:t>
            </a:r>
            <a:pPr algn="l" indent="0" marL="0">
              <a:buNone/>
            </a:pPr>
            <a:r>
              <a:rPr lang="en-US" sz="11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Rua 7 com scan reativado: erro caiu de 4,1% para 1,2% na semana do teste.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6217920" y="1371600"/>
            <a:ext cx="5486400" cy="2240280"/>
          </a:xfrm>
          <a:prstGeom prst="roundRect">
            <a:avLst>
              <a:gd name="adj" fmla="val 2245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382512" y="1554480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E1251B"/>
          </a:solidFill>
          <a:ln/>
        </p:spPr>
      </p:sp>
      <p:sp>
        <p:nvSpPr>
          <p:cNvPr id="13" name="Text 10"/>
          <p:cNvSpPr/>
          <p:nvPr/>
        </p:nvSpPr>
        <p:spPr>
          <a:xfrm>
            <a:off x="6382512" y="1554480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188 pts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7406640" y="1517904"/>
            <a:ext cx="41148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SKUs similares armazenados em endereços adjacentes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400800" y="2286000"/>
            <a:ext cx="512064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Itens fracionados de embalagem visualmente semelhante ficavam lado a lado, sem regra no cadastro de novos SKUs.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6400800" y="2944368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Evidência:  </a:t>
            </a:r>
            <a:pPr algn="l" indent="0" marL="0">
              <a:buNone/>
            </a:pPr>
            <a:r>
              <a:rPr lang="en-US" sz="11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Itens fracionados concentram 58% dos erros vitais — 568 de 980 ocorrências.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502920" y="3776472"/>
            <a:ext cx="5486400" cy="2240280"/>
          </a:xfrm>
          <a:prstGeom prst="roundRect">
            <a:avLst>
              <a:gd name="adj" fmla="val 2245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667512" y="3959352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E1251B"/>
          </a:solidFill>
          <a:ln/>
        </p:spPr>
      </p:sp>
      <p:sp>
        <p:nvSpPr>
          <p:cNvPr id="19" name="Text 16"/>
          <p:cNvSpPr/>
          <p:nvPr/>
        </p:nvSpPr>
        <p:spPr>
          <a:xfrm>
            <a:off x="667512" y="3959352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150 pts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1691640" y="3922776"/>
            <a:ext cx="41148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WMS sem trava de quantidade na coleta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85800" y="4690872"/>
            <a:ext cx="512064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tarefa avançava sem digitação da quantidade coletada; o campo foi desativado para reduzir toques por tarefa.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685800" y="5349240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Evidência:  </a:t>
            </a:r>
            <a:pPr algn="l" indent="0" marL="0">
              <a:buNone/>
            </a:pPr>
            <a:r>
              <a:rPr lang="en-US" sz="11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 a trava ativa no turno 3, as divergências de quantidade caíram 61% no piloto.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6217920" y="3776472"/>
            <a:ext cx="5486400" cy="2240280"/>
          </a:xfrm>
          <a:prstGeom prst="roundRect">
            <a:avLst>
              <a:gd name="adj" fmla="val 2245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382512" y="3959352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E1251B"/>
          </a:solidFill>
          <a:ln/>
        </p:spPr>
      </p:sp>
      <p:sp>
        <p:nvSpPr>
          <p:cNvPr id="25" name="Text 22"/>
          <p:cNvSpPr/>
          <p:nvPr/>
        </p:nvSpPr>
        <p:spPr>
          <a:xfrm>
            <a:off x="6382512" y="3959352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128 pts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7406640" y="3922776"/>
            <a:ext cx="41148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Conferência “de memória”, sem verificação item a item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6400800" y="4690872"/>
            <a:ext cx="512064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conferente validava o pedido olhando a lista, o que reduz a chance de capturar o erro na última barreira.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6400800" y="5349240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Evidência:  </a:t>
            </a:r>
            <a:pPr algn="l" indent="0" marL="0">
              <a:buNone/>
            </a:pPr>
            <a:r>
              <a:rPr lang="en-US" sz="11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Separadores no quartil superior de velocidade têm 2,3× mais divergências.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Ferramentas:  Ishikawa (brainstorming de 18/09)  →  Matriz Causa e Efeito (linha de corte: 120 pts de 270)  →  5 Porquês no gemba + testes de validação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Soluções escolhidas por impacto e esforço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5623560" cy="4846320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pic>
        <p:nvPicPr>
          <p:cNvPr id="6" name="Image 1" descr="out/charts/matriz_logistica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600200"/>
            <a:ext cx="4983480" cy="338328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22960" y="5120640"/>
            <a:ext cx="4983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Matriz Esforço × Impacto — 10 soluções avaliadas pela equipe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6400800" y="1371600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6565392" y="1490472"/>
            <a:ext cx="365760" cy="365760"/>
          </a:xfrm>
          <a:prstGeom prst="ellipse">
            <a:avLst/>
          </a:prstGeom>
          <a:solidFill>
            <a:srgbClr val="2E9E5B"/>
          </a:solidFill>
          <a:ln/>
        </p:spPr>
      </p:sp>
      <p:sp>
        <p:nvSpPr>
          <p:cNvPr id="10" name="Text 6"/>
          <p:cNvSpPr/>
          <p:nvPr/>
        </p:nvSpPr>
        <p:spPr>
          <a:xfrm>
            <a:off x="6565392" y="149047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A1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7059168" y="1371600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Scan obrigatório de EAN no picking de fracionados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400800" y="2093976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6565392" y="2212848"/>
            <a:ext cx="365760" cy="365760"/>
          </a:xfrm>
          <a:prstGeom prst="ellipse">
            <a:avLst/>
          </a:prstGeom>
          <a:solidFill>
            <a:srgbClr val="2E9E5B"/>
          </a:solidFill>
          <a:ln/>
        </p:spPr>
      </p:sp>
      <p:sp>
        <p:nvSpPr>
          <p:cNvPr id="14" name="Text 10"/>
          <p:cNvSpPr/>
          <p:nvPr/>
        </p:nvSpPr>
        <p:spPr>
          <a:xfrm>
            <a:off x="6565392" y="221284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A2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7059168" y="2093976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Confirmação de quantidade no coletor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6400800" y="2816352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6565392" y="2935224"/>
            <a:ext cx="365760" cy="365760"/>
          </a:xfrm>
          <a:prstGeom prst="ellipse">
            <a:avLst/>
          </a:prstGeom>
          <a:solidFill>
            <a:srgbClr val="2E9E5B"/>
          </a:solidFill>
          <a:ln/>
        </p:spPr>
      </p:sp>
      <p:sp>
        <p:nvSpPr>
          <p:cNvPr id="18" name="Text 14"/>
          <p:cNvSpPr/>
          <p:nvPr/>
        </p:nvSpPr>
        <p:spPr>
          <a:xfrm>
            <a:off x="6565392" y="29352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A6</a:t>
            </a:r>
            <a:endParaRPr lang="en-US" sz="1100" dirty="0"/>
          </a:p>
        </p:txBody>
      </p:sp>
      <p:sp>
        <p:nvSpPr>
          <p:cNvPr id="19" name="Text 15"/>
          <p:cNvSpPr/>
          <p:nvPr/>
        </p:nvSpPr>
        <p:spPr>
          <a:xfrm>
            <a:off x="7059168" y="2816352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Indicador de erro por turno/separador com feedback diário</a:t>
            </a:r>
            <a:endParaRPr lang="en-US" sz="1200" dirty="0"/>
          </a:p>
        </p:txBody>
      </p:sp>
      <p:sp>
        <p:nvSpPr>
          <p:cNvPr id="20" name="Shape 16"/>
          <p:cNvSpPr/>
          <p:nvPr/>
        </p:nvSpPr>
        <p:spPr>
          <a:xfrm>
            <a:off x="6400800" y="3538728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565392" y="3657600"/>
            <a:ext cx="365760" cy="365760"/>
          </a:xfrm>
          <a:prstGeom prst="ellipse">
            <a:avLst/>
          </a:prstGeom>
          <a:solidFill>
            <a:srgbClr val="2E9E5B"/>
          </a:solidFill>
          <a:ln/>
        </p:spPr>
      </p:sp>
      <p:sp>
        <p:nvSpPr>
          <p:cNvPr id="22" name="Text 18"/>
          <p:cNvSpPr/>
          <p:nvPr/>
        </p:nvSpPr>
        <p:spPr>
          <a:xfrm>
            <a:off x="6565392" y="36576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A5</a:t>
            </a:r>
            <a:endParaRPr lang="en-US" sz="1100" dirty="0"/>
          </a:p>
        </p:txBody>
      </p:sp>
      <p:sp>
        <p:nvSpPr>
          <p:cNvPr id="23" name="Text 19"/>
          <p:cNvSpPr/>
          <p:nvPr/>
        </p:nvSpPr>
        <p:spPr>
          <a:xfrm>
            <a:off x="7059168" y="3538728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Identificação visual por cor + etiquetas (ruas 5–9)</a:t>
            </a:r>
            <a:endParaRPr lang="en-US" sz="1200" dirty="0"/>
          </a:p>
        </p:txBody>
      </p:sp>
      <p:sp>
        <p:nvSpPr>
          <p:cNvPr id="24" name="Shape 20"/>
          <p:cNvSpPr/>
          <p:nvPr/>
        </p:nvSpPr>
        <p:spPr>
          <a:xfrm>
            <a:off x="6400800" y="4261104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5" name="Shape 21"/>
          <p:cNvSpPr/>
          <p:nvPr/>
        </p:nvSpPr>
        <p:spPr>
          <a:xfrm>
            <a:off x="6565392" y="4379976"/>
            <a:ext cx="365760" cy="365760"/>
          </a:xfrm>
          <a:prstGeom prst="ellipse">
            <a:avLst/>
          </a:prstGeom>
          <a:solidFill>
            <a:srgbClr val="B77400"/>
          </a:solidFill>
          <a:ln/>
        </p:spPr>
      </p:sp>
      <p:sp>
        <p:nvSpPr>
          <p:cNvPr id="26" name="Text 22"/>
          <p:cNvSpPr/>
          <p:nvPr/>
        </p:nvSpPr>
        <p:spPr>
          <a:xfrm>
            <a:off x="6565392" y="437997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A4</a:t>
            </a:r>
            <a:endParaRPr lang="en-US" sz="1100" dirty="0"/>
          </a:p>
        </p:txBody>
      </p:sp>
      <p:sp>
        <p:nvSpPr>
          <p:cNvPr id="27" name="Text 23"/>
          <p:cNvSpPr/>
          <p:nvPr/>
        </p:nvSpPr>
        <p:spPr>
          <a:xfrm>
            <a:off x="7059168" y="4261104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Conferência cega por código de barras (poka-yoke)</a:t>
            </a:r>
            <a:endParaRPr lang="en-US" sz="1200" dirty="0"/>
          </a:p>
        </p:txBody>
      </p:sp>
      <p:sp>
        <p:nvSpPr>
          <p:cNvPr id="28" name="Shape 24"/>
          <p:cNvSpPr/>
          <p:nvPr/>
        </p:nvSpPr>
        <p:spPr>
          <a:xfrm>
            <a:off x="6400800" y="4983480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9" name="Shape 25"/>
          <p:cNvSpPr/>
          <p:nvPr/>
        </p:nvSpPr>
        <p:spPr>
          <a:xfrm>
            <a:off x="6565392" y="5102352"/>
            <a:ext cx="365760" cy="365760"/>
          </a:xfrm>
          <a:prstGeom prst="ellipse">
            <a:avLst/>
          </a:prstGeom>
          <a:solidFill>
            <a:srgbClr val="B77400"/>
          </a:solidFill>
          <a:ln/>
        </p:spPr>
      </p:sp>
      <p:sp>
        <p:nvSpPr>
          <p:cNvPr id="30" name="Text 26"/>
          <p:cNvSpPr/>
          <p:nvPr/>
        </p:nvSpPr>
        <p:spPr>
          <a:xfrm>
            <a:off x="6565392" y="510235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A3</a:t>
            </a:r>
            <a:endParaRPr lang="en-US" sz="1100" dirty="0"/>
          </a:p>
        </p:txBody>
      </p:sp>
      <p:sp>
        <p:nvSpPr>
          <p:cNvPr id="31" name="Text 27"/>
          <p:cNvSpPr/>
          <p:nvPr/>
        </p:nvSpPr>
        <p:spPr>
          <a:xfrm>
            <a:off x="7059168" y="4983480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Slotting: separar SKUs similares adjacentes</a:t>
            </a:r>
            <a:endParaRPr lang="en-US" sz="1200" dirty="0"/>
          </a:p>
        </p:txBody>
      </p:sp>
      <p:sp>
        <p:nvSpPr>
          <p:cNvPr id="32" name="Text 28"/>
          <p:cNvSpPr/>
          <p:nvPr/>
        </p:nvSpPr>
        <p:spPr>
          <a:xfrm>
            <a:off x="6400800" y="5806440"/>
            <a:ext cx="5285232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0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Verde: quick wins (pilotos imediatos)  ·  Âmbar: projetos estratégicos planejados no Improve  ·  Cinza/vermelho: registrados fora do projeto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que foi implementado — R$ 27,4 mil de R$ 30 mil</a:t>
            </a:r>
            <a:endParaRPr lang="en-US" sz="2700" dirty="0"/>
          </a:p>
        </p:txBody>
      </p:sp>
      <p:pic>
        <p:nvPicPr>
          <p:cNvPr id="4" name="Image 0" descr="/private/tmp/claude-501/-Users-guilherme-voitto-Documents-projetos/de027529-c6c4-42e2-b607-a45f85eb0e77/scratchpad/lss/assets/logo_light_b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9224" y="1481328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Scan obrigatório no picking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49224" y="1810512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Tarefa de coleta reparametrizada exigindo leitura do EAN, com bloqueio de avanço sem scan.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649224" y="2670048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R$ 0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325112" y="1371600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471416" y="1481328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Confirmação de quantidade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4471416" y="1810512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Digitação da quantidade coletada com dupla confirmação acima de 10 unidades.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471416" y="2670048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R$ 0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8147304" y="1371600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93608" y="1481328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Slotting das ruas 5–9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8293608" y="1810512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Análise de similaridade por família e reendereçamento noturno em 3 fins de semana.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8293608" y="2670048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R$ 14,8 mil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02920" y="3182112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49224" y="3291840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Conferência cega (poka-yoke)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649224" y="3621024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Conferente escaneia sem ver a lista; o sistema aponta a divergência. 2 estações no piloto.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649224" y="4480560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R$ 8,6 mil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325112" y="3182112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471416" y="3291840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Identificação visual e etiquetas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4471416" y="3621024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Etiquetas com código de cor por família, demarcação e padrão fotográfico no POP.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4471416" y="4480560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R$ 3,2 mil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8147304" y="3182112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8293608" y="3291840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Indicador de erro por turno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8293608" y="3621024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Painel diário do WMS lido na troca de turno, com reconhecimento semanal.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8293608" y="4480560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R$ 0,8 mil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502920" y="5074920"/>
            <a:ext cx="11183112" cy="1234440"/>
          </a:xfrm>
          <a:prstGeom prst="roundRect">
            <a:avLst>
              <a:gd name="adj" fmla="val 4074"/>
            </a:avLst>
          </a:prstGeom>
          <a:solidFill>
            <a:srgbClr val="F0F9F3"/>
          </a:solidFill>
          <a:ln w="9525">
            <a:solidFill>
              <a:srgbClr val="CFE9D9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731520" y="5230368"/>
            <a:ext cx="10744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Piloto nas ruas 5–9 (3 semanas):  </a:t>
            </a:r>
            <a:pPr algn="l" indent="0" marL="0"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erro de separação 4,1% → 1,3%  ·  divergência de quantidade −61% no turno 3  ·  produtividade −1,8% (limite do Charter: −3%). Governança trimestral de parametrizações do WMS implantada sem custo.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Voitto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Executiva LSS — Logística (GB-2026-021)</dc:title>
  <dc:subject>PptxGenJS Presentation</dc:subject>
  <dc:creator>Voitto</dc:creator>
  <cp:lastModifiedBy>Voitto</cp:lastModifiedBy>
  <cp:revision>1</cp:revision>
  <dcterms:created xsi:type="dcterms:W3CDTF">2026-08-05T15:21:18Z</dcterms:created>
  <dcterms:modified xsi:type="dcterms:W3CDTF">2026-08-05T15:21:18Z</dcterms:modified>
</cp:coreProperties>
</file>