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14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pic>
        <p:nvPicPr>
          <p:cNvPr id="3" name="Image 1" descr="curve_glow.png">    </p:cNvPr>
          <p:cNvPicPr>
            <a:picLocks noChangeAspect="1"/>
          </p:cNvPicPr>
          <p:nvPr/>
        </p:nvPicPr>
        <p:blipFill>
          <a:blip r:embed="rId2">
            <a:alphaModFix amt="88000"/>
          </a:blip>
          <a:stretch>
            <a:fillRect/>
          </a:stretch>
        </p:blipFill>
        <p:spPr>
          <a:xfrm>
            <a:off x="4572000" y="1920240"/>
            <a:ext cx="7616952" cy="304495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85800" y="14173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LEAN SEIS SIGMA  •  PROJETO GREEN BELT  •  GB-2026-047</a:t>
            </a:r>
            <a:endParaRPr lang="en-US" sz="1200" dirty="0"/>
          </a:p>
        </p:txBody>
      </p:sp>
      <p:sp>
        <p:nvSpPr>
          <p:cNvPr id="5" name="Text 1"/>
          <p:cNvSpPr/>
          <p:nvPr/>
        </p:nvSpPr>
        <p:spPr>
          <a:xfrm>
            <a:off x="658368" y="1783080"/>
            <a:ext cx="87782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REDUÇÃO DO MTTR DOS</a:t>
            </a:r>
            <a:endParaRPr lang="en-US" sz="4400" dirty="0"/>
          </a:p>
          <a:p>
            <a:pPr indent="0" marL="0">
              <a:lnSpc>
                <a:spcPct val="102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EQUIPAMENTOS CRÍTICOS</a:t>
            </a:r>
            <a:endParaRPr lang="en-US" sz="4400" dirty="0"/>
          </a:p>
        </p:txBody>
      </p:sp>
      <p:sp>
        <p:nvSpPr>
          <p:cNvPr id="6" name="Text 2"/>
          <p:cNvSpPr/>
          <p:nvPr/>
        </p:nvSpPr>
        <p:spPr>
          <a:xfrm>
            <a:off x="685800" y="3703320"/>
            <a:ext cx="7772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Apresentação executiva de encerramento — metodologia DMAIC</a:t>
            </a:r>
            <a:endParaRPr lang="en-US" sz="1500" dirty="0"/>
          </a:p>
        </p:txBody>
      </p:sp>
      <p:sp>
        <p:nvSpPr>
          <p:cNvPr id="7" name="Shape 3"/>
          <p:cNvSpPr/>
          <p:nvPr/>
        </p:nvSpPr>
        <p:spPr>
          <a:xfrm>
            <a:off x="713232" y="4343400"/>
            <a:ext cx="2926080" cy="0"/>
          </a:xfrm>
          <a:prstGeom prst="line">
            <a:avLst/>
          </a:prstGeom>
          <a:noFill/>
          <a:ln w="38100">
            <a:solidFill>
              <a:srgbClr val="E1251B"/>
            </a:solidFill>
            <a:prstDash val="solid"/>
          </a:ln>
        </p:spPr>
      </p:sp>
      <p:sp>
        <p:nvSpPr>
          <p:cNvPr id="8" name="Text 4"/>
          <p:cNvSpPr/>
          <p:nvPr/>
        </p:nvSpPr>
        <p:spPr>
          <a:xfrm>
            <a:off x="685800" y="4526280"/>
            <a:ext cx="6858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2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 Belt líder:  </a:t>
            </a:r>
            <a:pPr indent="0" marL="0">
              <a:lnSpc>
                <a:spcPts val="21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Thiago Ramos (PCM)
</a:t>
            </a:r>
            <a:pPr indent="0" marL="0">
              <a:lnSpc>
                <a:spcPts val="2100"/>
              </a:lnSpc>
              <a:buNone/>
            </a:pPr>
            <a:r>
              <a:rPr lang="en-US" sz="12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Champion:  </a:t>
            </a:r>
            <a:pPr indent="0" marL="0">
              <a:lnSpc>
                <a:spcPts val="21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Patrícia Souza   </a:t>
            </a:r>
            <a:pPr indent="0" marL="0">
              <a:lnSpc>
                <a:spcPts val="2100"/>
              </a:lnSpc>
              <a:buNone/>
            </a:pPr>
            <a:r>
              <a:rPr lang="en-US" sz="12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Sponsor:  </a:t>
            </a:r>
            <a:pPr indent="0" marL="0">
              <a:lnSpc>
                <a:spcPts val="21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Eduardo Lima
</a:t>
            </a:r>
            <a:pPr indent="0" marL="0">
              <a:lnSpc>
                <a:spcPts val="2100"/>
              </a:lnSpc>
              <a:buNone/>
            </a:pPr>
            <a:r>
              <a:rPr lang="en-US" sz="12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Período:  </a:t>
            </a:r>
            <a:pPr indent="0" marL="0">
              <a:lnSpc>
                <a:spcPts val="21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13/07/2026 – 11/12/2026</a:t>
            </a:r>
            <a:endParaRPr lang="en-US" sz="12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414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800" y="4572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RESULTADOS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658368" y="749808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Meta superada um mês antes do prazo</a:t>
            </a:r>
            <a:endParaRPr lang="en-US" sz="2700" dirty="0"/>
          </a:p>
        </p:txBody>
      </p:sp>
      <p:sp>
        <p:nvSpPr>
          <p:cNvPr id="5" name="Shape 2"/>
          <p:cNvSpPr/>
          <p:nvPr/>
        </p:nvSpPr>
        <p:spPr>
          <a:xfrm>
            <a:off x="548640" y="1600200"/>
            <a:ext cx="3602736" cy="2286000"/>
          </a:xfrm>
          <a:prstGeom prst="roundRect">
            <a:avLst>
              <a:gd name="adj" fmla="val 2400"/>
            </a:avLst>
          </a:prstGeom>
          <a:solidFill>
            <a:srgbClr val="1E1E1E"/>
          </a:solidFill>
          <a:ln w="9525">
            <a:solidFill>
              <a:srgbClr val="2C2C2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49808" y="1783080"/>
            <a:ext cx="32004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E9E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3,4 h</a:t>
            </a:r>
            <a:endParaRPr lang="en-US" sz="4000" dirty="0"/>
          </a:p>
        </p:txBody>
      </p:sp>
      <p:sp>
        <p:nvSpPr>
          <p:cNvPr id="7" name="Text 4"/>
          <p:cNvSpPr/>
          <p:nvPr/>
        </p:nvSpPr>
        <p:spPr>
          <a:xfrm>
            <a:off x="749808" y="2606040"/>
            <a:ext cx="32004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MTTR dos equipamentos críticos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749808" y="3017520"/>
            <a:ext cx="32004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vs. 6,8 h no baseline (−50%) — meta de 3,5 h atingida em novembro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4297680" y="1600200"/>
            <a:ext cx="3602736" cy="2286000"/>
          </a:xfrm>
          <a:prstGeom prst="roundRect">
            <a:avLst>
              <a:gd name="adj" fmla="val 2400"/>
            </a:avLst>
          </a:prstGeom>
          <a:solidFill>
            <a:srgbClr val="1E1E1E"/>
          </a:solidFill>
          <a:ln w="9525">
            <a:solidFill>
              <a:srgbClr val="2C2C2C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498848" y="1783080"/>
            <a:ext cx="32004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E9E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95,3%</a:t>
            </a:r>
            <a:endParaRPr lang="en-US" sz="4000" dirty="0"/>
          </a:p>
        </p:txBody>
      </p:sp>
      <p:sp>
        <p:nvSpPr>
          <p:cNvPr id="11" name="Text 8"/>
          <p:cNvSpPr/>
          <p:nvPr/>
        </p:nvSpPr>
        <p:spPr>
          <a:xfrm>
            <a:off x="4498848" y="2606040"/>
            <a:ext cx="32004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Disponibilidade dos críticos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4498848" y="3017520"/>
            <a:ext cx="32004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vs. 91,2% no baseline — acima da meta corporativa de 95%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8046720" y="1600200"/>
            <a:ext cx="3602736" cy="2286000"/>
          </a:xfrm>
          <a:prstGeom prst="roundRect">
            <a:avLst>
              <a:gd name="adj" fmla="val 2400"/>
            </a:avLst>
          </a:prstGeom>
          <a:solidFill>
            <a:srgbClr val="1E1E1E"/>
          </a:solidFill>
          <a:ln w="9525">
            <a:solidFill>
              <a:srgbClr val="2C2C2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47888" y="1783080"/>
            <a:ext cx="32004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R$ 528 mil/ano</a:t>
            </a:r>
            <a:endParaRPr lang="en-US" sz="4000" dirty="0"/>
          </a:p>
        </p:txBody>
      </p:sp>
      <p:sp>
        <p:nvSpPr>
          <p:cNvPr id="15" name="Text 12"/>
          <p:cNvSpPr/>
          <p:nvPr/>
        </p:nvSpPr>
        <p:spPr>
          <a:xfrm>
            <a:off x="8247888" y="2606040"/>
            <a:ext cx="32004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Hard savings validados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8247888" y="3017520"/>
            <a:ext cx="320040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Recuperação de produção validada pela área Financeira em 02/07/2026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548640" y="4160520"/>
            <a:ext cx="3602736" cy="1051560"/>
          </a:xfrm>
          <a:prstGeom prst="roundRect">
            <a:avLst>
              <a:gd name="adj" fmla="val 5217"/>
            </a:avLst>
          </a:prstGeom>
          <a:solidFill>
            <a:srgbClr val="1E1E1E"/>
          </a:solidFill>
          <a:ln w="9525">
            <a:solidFill>
              <a:srgbClr val="2C2C2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31520" y="4261104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R$ 31 mil/mês</a:t>
            </a:r>
            <a:endParaRPr lang="en-US" sz="1900" dirty="0"/>
          </a:p>
        </p:txBody>
      </p:sp>
      <p:sp>
        <p:nvSpPr>
          <p:cNvPr id="19" name="Text 16"/>
          <p:cNvSpPr/>
          <p:nvPr/>
        </p:nvSpPr>
        <p:spPr>
          <a:xfrm>
            <a:off x="731520" y="4663440"/>
            <a:ext cx="329184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 de corretiva emergencial (antes: R$ 63 mil)</a:t>
            </a:r>
            <a:endParaRPr lang="en-US" sz="1050" dirty="0"/>
          </a:p>
        </p:txBody>
      </p:sp>
      <p:sp>
        <p:nvSpPr>
          <p:cNvPr id="20" name="Shape 17"/>
          <p:cNvSpPr/>
          <p:nvPr/>
        </p:nvSpPr>
        <p:spPr>
          <a:xfrm>
            <a:off x="4297680" y="4160520"/>
            <a:ext cx="3602736" cy="1051560"/>
          </a:xfrm>
          <a:prstGeom prst="roundRect">
            <a:avLst>
              <a:gd name="adj" fmla="val 5217"/>
            </a:avLst>
          </a:prstGeom>
          <a:solidFill>
            <a:srgbClr val="1E1E1E"/>
          </a:solidFill>
          <a:ln w="9525">
            <a:solidFill>
              <a:srgbClr val="2C2C2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4480560" y="4261104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R$ 19,5 mil</a:t>
            </a:r>
            <a:endParaRPr lang="en-US" sz="1900" dirty="0"/>
          </a:p>
        </p:txBody>
      </p:sp>
      <p:sp>
        <p:nvSpPr>
          <p:cNvPr id="22" name="Text 19"/>
          <p:cNvSpPr/>
          <p:nvPr/>
        </p:nvSpPr>
        <p:spPr>
          <a:xfrm>
            <a:off x="4480560" y="4663440"/>
            <a:ext cx="329184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investimento total — payback de 2 meses</a:t>
            </a:r>
            <a:endParaRPr lang="en-US" sz="1050" dirty="0"/>
          </a:p>
        </p:txBody>
      </p:sp>
      <p:sp>
        <p:nvSpPr>
          <p:cNvPr id="23" name="Shape 20"/>
          <p:cNvSpPr/>
          <p:nvPr/>
        </p:nvSpPr>
        <p:spPr>
          <a:xfrm>
            <a:off x="8046720" y="4160520"/>
            <a:ext cx="3602736" cy="1051560"/>
          </a:xfrm>
          <a:prstGeom prst="roundRect">
            <a:avLst>
              <a:gd name="adj" fmla="val 5217"/>
            </a:avLst>
          </a:prstGeom>
          <a:solidFill>
            <a:srgbClr val="1E1E1E"/>
          </a:solidFill>
          <a:ln w="9525">
            <a:solidFill>
              <a:srgbClr val="2C2C2C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8229600" y="4261104"/>
            <a:ext cx="32918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1900" dirty="0"/>
          </a:p>
        </p:txBody>
      </p:sp>
      <p:sp>
        <p:nvSpPr>
          <p:cNvPr id="25" name="Text 22"/>
          <p:cNvSpPr/>
          <p:nvPr/>
        </p:nvSpPr>
        <p:spPr>
          <a:xfrm>
            <a:off x="8229600" y="4663440"/>
            <a:ext cx="329184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acidentes ou desvios de LOTO durante o projeto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66928" y="5577840"/>
            <a:ext cx="11064240" cy="0"/>
          </a:xfrm>
          <a:prstGeom prst="line">
            <a:avLst/>
          </a:prstGeom>
          <a:noFill/>
          <a:ln w="12700">
            <a:solidFill>
              <a:srgbClr val="2C2C2C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66928" y="57424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Resultados de novembro/2026 · carta de controle I-AM do MTTR sem sinais especiais desde a 3ª semana de novembro · valores auditados no CMMS e validados pela Controladoria</a:t>
            </a:r>
            <a:endParaRPr lang="en-US" sz="11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1155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Como o ganho não vai embora</a:t>
            </a:r>
            <a:endParaRPr lang="en-US" sz="2700" dirty="0"/>
          </a:p>
        </p:txBody>
      </p:sp>
      <p:pic>
        <p:nvPicPr>
          <p:cNvPr id="4" name="Image 0" descr="logo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371600"/>
            <a:ext cx="3593592" cy="3108960"/>
          </a:xfrm>
          <a:prstGeom prst="roundRect">
            <a:avLst>
              <a:gd name="adj" fmla="val 1618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49224" y="1554480"/>
            <a:ext cx="512064" cy="512064"/>
          </a:xfrm>
          <a:prstGeom prst="ellipse">
            <a:avLst/>
          </a:prstGeom>
          <a:solidFill>
            <a:srgbClr val="141414"/>
          </a:solidFill>
          <a:ln/>
        </p:spPr>
      </p:sp>
      <p:sp>
        <p:nvSpPr>
          <p:cNvPr id="7" name="Text 4"/>
          <p:cNvSpPr/>
          <p:nvPr/>
        </p:nvSpPr>
        <p:spPr>
          <a:xfrm>
            <a:off x="649224" y="155448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649224" y="2212848"/>
            <a:ext cx="330098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4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Plano de controle com 6 itens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649224" y="2834640"/>
            <a:ext cx="3300984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MTTR e disponibilidade (Y) protegidos por 4 X's monitorados: kit completo ≥ 95%, espera de peça ≤ 0,7 h, aderência ao troubleshooting ≥ 90% e 5S ≥ 85 pontos.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4325112" y="1371600"/>
            <a:ext cx="3593592" cy="3108960"/>
          </a:xfrm>
          <a:prstGeom prst="roundRect">
            <a:avLst>
              <a:gd name="adj" fmla="val 1618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4471416" y="1554480"/>
            <a:ext cx="512064" cy="512064"/>
          </a:xfrm>
          <a:prstGeom prst="ellipse">
            <a:avLst/>
          </a:prstGeom>
          <a:solidFill>
            <a:srgbClr val="E1251B"/>
          </a:solidFill>
          <a:ln/>
        </p:spPr>
      </p:sp>
      <p:sp>
        <p:nvSpPr>
          <p:cNvPr id="12" name="Text 9"/>
          <p:cNvSpPr/>
          <p:nvPr/>
        </p:nvSpPr>
        <p:spPr>
          <a:xfrm>
            <a:off x="4471416" y="155448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4471416" y="2212848"/>
            <a:ext cx="330098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4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OCAP — reação padronizada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4471416" y="2834640"/>
            <a:ext cx="3300984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Sinal na carta de controle dispara fluxo com prazos e responsáveis: verificação da medição em 48 h, estratificação em 3 dias e ação por ramo em 5 dias. Escalonamento ao Champion em D+30.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8147304" y="1371600"/>
            <a:ext cx="3593592" cy="3108960"/>
          </a:xfrm>
          <a:prstGeom prst="roundRect">
            <a:avLst>
              <a:gd name="adj" fmla="val 1618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293608" y="1554480"/>
            <a:ext cx="512064" cy="512064"/>
          </a:xfrm>
          <a:prstGeom prst="ellipse">
            <a:avLst/>
          </a:prstGeom>
          <a:solidFill>
            <a:srgbClr val="141414"/>
          </a:solidFill>
          <a:ln/>
        </p:spPr>
      </p:sp>
      <p:sp>
        <p:nvSpPr>
          <p:cNvPr id="17" name="Text 14"/>
          <p:cNvSpPr/>
          <p:nvPr/>
        </p:nvSpPr>
        <p:spPr>
          <a:xfrm>
            <a:off x="8293608" y="155448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700" dirty="0"/>
          </a:p>
        </p:txBody>
      </p:sp>
      <p:sp>
        <p:nvSpPr>
          <p:cNvPr id="18" name="Text 15"/>
          <p:cNvSpPr/>
          <p:nvPr/>
        </p:nvSpPr>
        <p:spPr>
          <a:xfrm>
            <a:off x="8293608" y="2212848"/>
            <a:ext cx="330098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4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Padronização e handover</a:t>
            </a:r>
            <a:endParaRPr lang="en-US" sz="1450" dirty="0"/>
          </a:p>
        </p:txBody>
      </p:sp>
      <p:sp>
        <p:nvSpPr>
          <p:cNvPr id="19" name="Text 16"/>
          <p:cNvSpPr/>
          <p:nvPr/>
        </p:nvSpPr>
        <p:spPr>
          <a:xfrm>
            <a:off x="8293608" y="2834640"/>
            <a:ext cx="3300984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POP-MAN-014 (troubleshooting), IT-ALM-007 (kits e mín/máx) e IT-MAN-021 (apontamento) publicados. Dona do processo: Patrícia Souza. Monitoramento assistido pelo GB por 90 dias.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502920" y="4709160"/>
            <a:ext cx="11183112" cy="1508760"/>
          </a:xfrm>
          <a:prstGeom prst="roundRect">
            <a:avLst>
              <a:gd name="adj" fmla="val 3333"/>
            </a:avLst>
          </a:prstGeom>
          <a:solidFill>
            <a:srgbClr val="FDEAE8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731520" y="4864608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PRINCÍPIO DA FASE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731520" y="5175504"/>
            <a:ext cx="106984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3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Controlamos os X's para proteger o Y: se o kit está completo, a espera não volta; se o guia é seguido, o diagnóstico não degrada. Sinal sem plano de reação é apenas decoração — por isso cada item de controle aponta para um OCAP ou uma reação definida.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ENCERRAMENTO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1155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Lições aprendidas e próximos passos</a:t>
            </a:r>
            <a:endParaRPr lang="en-US" sz="2700" dirty="0"/>
          </a:p>
        </p:txBody>
      </p:sp>
      <p:pic>
        <p:nvPicPr>
          <p:cNvPr id="4" name="Image 0" descr="logo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371600"/>
            <a:ext cx="5532120" cy="4846320"/>
          </a:xfrm>
          <a:prstGeom prst="roundRect">
            <a:avLst>
              <a:gd name="adj" fmla="val 1038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5544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LIÇÕES APRENDIDAS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731520" y="1883664"/>
            <a:ext cx="507492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b="1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Estratificar cedo muda tudo.  </a:t>
            </a:r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MTTR agregado escondia que 64% do tempo era espera — os status por etapa no CMMS foram o divisor de águas.
</a:t>
            </a:r>
            <a:pPr indent="0" marL="0">
              <a:lnSpc>
                <a:spcPts val="1800"/>
              </a:lnSpc>
              <a:buNone/>
            </a:pPr>
            <a:r>
              <a:rPr lang="en-US" sz="1250" b="1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MSA evita decisões sobre dados ruins.  </a:t>
            </a:r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auditoria dos apontamentos corrigiu vieses antes do baseline.
</a:t>
            </a:r>
            <a:pPr indent="0" marL="0">
              <a:lnSpc>
                <a:spcPts val="1800"/>
              </a:lnSpc>
              <a:buNone/>
            </a:pPr>
            <a:r>
              <a:rPr lang="en-US" sz="1250" b="1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Piloto antes de escalar.  </a:t>
            </a:r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Testar nas linhas 2 e 5 permitiu ajustar os kits com baixo risco antes da replicação.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6309360" y="1371600"/>
            <a:ext cx="5376672" cy="4846320"/>
          </a:xfrm>
          <a:prstGeom prst="roundRect">
            <a:avLst>
              <a:gd name="adj" fmla="val 1038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37960" y="155448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PRÓXIMOS PASSOS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6537960" y="1965960"/>
            <a:ext cx="1207008" cy="365760"/>
          </a:xfrm>
          <a:prstGeom prst="roundRect">
            <a:avLst>
              <a:gd name="adj" fmla="val 15000"/>
            </a:avLst>
          </a:prstGeom>
          <a:solidFill>
            <a:srgbClr val="141414"/>
          </a:solidFill>
          <a:ln/>
        </p:spPr>
      </p:sp>
      <p:sp>
        <p:nvSpPr>
          <p:cNvPr id="11" name="Text 8"/>
          <p:cNvSpPr/>
          <p:nvPr/>
        </p:nvSpPr>
        <p:spPr>
          <a:xfrm>
            <a:off x="6537960" y="1965960"/>
            <a:ext cx="12070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jan/2027</a:t>
            </a:r>
            <a:endParaRPr lang="en-US" sz="950" dirty="0"/>
          </a:p>
        </p:txBody>
      </p:sp>
      <p:sp>
        <p:nvSpPr>
          <p:cNvPr id="12" name="Text 9"/>
          <p:cNvSpPr/>
          <p:nvPr/>
        </p:nvSpPr>
        <p:spPr>
          <a:xfrm>
            <a:off x="7882128" y="1856232"/>
            <a:ext cx="36576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Revisão de 30 dias do plano de controle com a dona do processo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6537960" y="2999232"/>
            <a:ext cx="1207008" cy="365760"/>
          </a:xfrm>
          <a:prstGeom prst="roundRect">
            <a:avLst>
              <a:gd name="adj" fmla="val 15000"/>
            </a:avLst>
          </a:prstGeom>
          <a:solidFill>
            <a:srgbClr val="141414"/>
          </a:solidFill>
          <a:ln/>
        </p:spPr>
      </p:sp>
      <p:sp>
        <p:nvSpPr>
          <p:cNvPr id="14" name="Text 11"/>
          <p:cNvSpPr/>
          <p:nvPr/>
        </p:nvSpPr>
        <p:spPr>
          <a:xfrm>
            <a:off x="6537960" y="2999232"/>
            <a:ext cx="12070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fev/2027</a:t>
            </a:r>
            <a:endParaRPr lang="en-US" sz="950" dirty="0"/>
          </a:p>
        </p:txBody>
      </p:sp>
      <p:sp>
        <p:nvSpPr>
          <p:cNvPr id="15" name="Text 12"/>
          <p:cNvSpPr/>
          <p:nvPr/>
        </p:nvSpPr>
        <p:spPr>
          <a:xfrm>
            <a:off x="7882128" y="2889504"/>
            <a:ext cx="36576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Análise crítica dos resultados com o Sponsor (fim do monitoramento assistido em mar/2027)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6537960" y="4032504"/>
            <a:ext cx="1207008" cy="365760"/>
          </a:xfrm>
          <a:prstGeom prst="roundRect">
            <a:avLst>
              <a:gd name="adj" fmla="val 15000"/>
            </a:avLst>
          </a:prstGeom>
          <a:solidFill>
            <a:srgbClr val="141414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4032504"/>
            <a:ext cx="12070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2027 — fase 2</a:t>
            </a:r>
            <a:endParaRPr lang="en-US" sz="950" dirty="0"/>
          </a:p>
        </p:txBody>
      </p:sp>
      <p:sp>
        <p:nvSpPr>
          <p:cNvPr id="18" name="Text 15"/>
          <p:cNvSpPr/>
          <p:nvPr/>
        </p:nvSpPr>
        <p:spPr>
          <a:xfrm>
            <a:off x="7882128" y="3922776"/>
            <a:ext cx="36576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Estudo de manutenção preditiva por sensoriamento nos 22 críticos (novo charter, avaliação de CAPEX)</a:t>
            </a:r>
            <a:endParaRPr lang="en-US" sz="1200" dirty="0"/>
          </a:p>
        </p:txBody>
      </p:sp>
      <p:sp>
        <p:nvSpPr>
          <p:cNvPr id="19" name="Shape 16"/>
          <p:cNvSpPr/>
          <p:nvPr/>
        </p:nvSpPr>
        <p:spPr>
          <a:xfrm>
            <a:off x="6537960" y="5065776"/>
            <a:ext cx="1207008" cy="365760"/>
          </a:xfrm>
          <a:prstGeom prst="roundRect">
            <a:avLst>
              <a:gd name="adj" fmla="val 15000"/>
            </a:avLst>
          </a:prstGeom>
          <a:solidFill>
            <a:srgbClr val="141414"/>
          </a:solidFill>
          <a:ln/>
        </p:spPr>
      </p:sp>
      <p:sp>
        <p:nvSpPr>
          <p:cNvPr id="20" name="Text 17"/>
          <p:cNvSpPr/>
          <p:nvPr/>
        </p:nvSpPr>
        <p:spPr>
          <a:xfrm>
            <a:off x="6537960" y="5065776"/>
            <a:ext cx="12070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Contínuo</a:t>
            </a:r>
            <a:endParaRPr lang="en-US" sz="950" dirty="0"/>
          </a:p>
        </p:txBody>
      </p:sp>
      <p:sp>
        <p:nvSpPr>
          <p:cNvPr id="21" name="Text 18"/>
          <p:cNvSpPr/>
          <p:nvPr/>
        </p:nvSpPr>
        <p:spPr>
          <a:xfrm>
            <a:off x="7882128" y="4956048"/>
            <a:ext cx="36576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Replicação dos kits e guias para equipamentos classe B de maior criticidade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414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logo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pic>
        <p:nvPicPr>
          <p:cNvPr id="3" name="Image 1" descr="curve_tail.png">    </p:cNvPr>
          <p:cNvPicPr>
            <a:picLocks noChangeAspect="1"/>
          </p:cNvPicPr>
          <p:nvPr/>
        </p:nvPicPr>
        <p:blipFill>
          <a:blip r:embed="rId2">
            <a:alphaModFix amt="75000"/>
          </a:blip>
          <a:stretch>
            <a:fillRect/>
          </a:stretch>
        </p:blipFill>
        <p:spPr>
          <a:xfrm>
            <a:off x="6949440" y="3108960"/>
            <a:ext cx="5239512" cy="265176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2103120"/>
            <a:ext cx="9144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OBRIGADO</a:t>
            </a:r>
            <a:endParaRPr lang="en-US" sz="5400" dirty="0"/>
          </a:p>
        </p:txBody>
      </p:sp>
      <p:sp>
        <p:nvSpPr>
          <p:cNvPr id="5" name="Shape 1"/>
          <p:cNvSpPr/>
          <p:nvPr/>
        </p:nvSpPr>
        <p:spPr>
          <a:xfrm>
            <a:off x="713232" y="3246120"/>
            <a:ext cx="2926080" cy="0"/>
          </a:xfrm>
          <a:prstGeom prst="line">
            <a:avLst/>
          </a:prstGeom>
          <a:noFill/>
          <a:ln w="38100">
            <a:solidFill>
              <a:srgbClr val="E1251B"/>
            </a:solidFill>
            <a:prstDash val="solid"/>
          </a:ln>
        </p:spPr>
      </p:sp>
      <p:sp>
        <p:nvSpPr>
          <p:cNvPr id="6" name="Text 2"/>
          <p:cNvSpPr/>
          <p:nvPr/>
        </p:nvSpPr>
        <p:spPr>
          <a:xfrm>
            <a:off x="685800" y="3474720"/>
            <a:ext cx="82296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Thiago Ramos  </a:t>
            </a:r>
            <a:pPr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Green Belt líder · PCM
</a:t>
            </a:r>
            <a:pPr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Equipe:  </a:t>
            </a:r>
            <a:pPr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José Carlos Dias · Renata Borges · Fábio Antunes
</a:t>
            </a:r>
            <a:pPr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Champion:  </a:t>
            </a:r>
            <a:pPr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Patrícia Souza      </a:t>
            </a:r>
            <a:pPr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Sponsor:  </a:t>
            </a:r>
            <a:pPr indent="0" marL="0">
              <a:lnSpc>
                <a:spcPts val="2200"/>
              </a:lnSpc>
              <a:buNone/>
            </a:pPr>
            <a:r>
              <a:rPr lang="en-US" sz="13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Eduardo Lima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85800" y="60350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Projeto GB-2026-047 · Lean Seis Sigma · Metodologia DMAIC · 11/12/2026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CONTEXTO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1155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 que este projeto era prioridade</a:t>
            </a:r>
            <a:endParaRPr lang="en-US" sz="2700" dirty="0"/>
          </a:p>
        </p:txBody>
      </p:sp>
      <p:pic>
        <p:nvPicPr>
          <p:cNvPr id="4" name="Image 0" descr="logo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371600"/>
            <a:ext cx="2724912" cy="1371600"/>
          </a:xfrm>
          <a:prstGeom prst="roundRect">
            <a:avLst>
              <a:gd name="adj" fmla="val 3667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30936" y="1481328"/>
            <a:ext cx="24688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6,8 h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30936" y="2048256"/>
            <a:ext cx="24688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MTTR dos 22 equipamentos classe A — quase o dobro da referência interna de 3,5 h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3364992" y="1371600"/>
            <a:ext cx="2724912" cy="1371600"/>
          </a:xfrm>
          <a:prstGeom prst="roundRect">
            <a:avLst>
              <a:gd name="adj" fmla="val 3667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3493008" y="1481328"/>
            <a:ext cx="24688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91,2%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3493008" y="2048256"/>
            <a:ext cx="24688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Disponibilidade dos equipamentos críticos, contra meta corporativa de 95%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6227064" y="1371600"/>
            <a:ext cx="2724912" cy="1371600"/>
          </a:xfrm>
          <a:prstGeom prst="roundRect">
            <a:avLst>
              <a:gd name="adj" fmla="val 3667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55080" y="1481328"/>
            <a:ext cx="24688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R$ 88 mil</a:t>
            </a:r>
            <a:endParaRPr lang="en-US" sz="3000" dirty="0"/>
          </a:p>
        </p:txBody>
      </p:sp>
      <p:sp>
        <p:nvSpPr>
          <p:cNvPr id="13" name="Text 10"/>
          <p:cNvSpPr/>
          <p:nvPr/>
        </p:nvSpPr>
        <p:spPr>
          <a:xfrm>
            <a:off x="6355080" y="2048256"/>
            <a:ext cx="24688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Perda de produção estimada por mês em função da indisponibilidade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9089136" y="1371600"/>
            <a:ext cx="2596896" cy="1371600"/>
          </a:xfrm>
          <a:prstGeom prst="roundRect">
            <a:avLst>
              <a:gd name="adj" fmla="val 3667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217152" y="1481328"/>
            <a:ext cx="234086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280 h</a:t>
            </a:r>
            <a:endParaRPr lang="en-US" sz="3000" dirty="0"/>
          </a:p>
        </p:txBody>
      </p:sp>
      <p:sp>
        <p:nvSpPr>
          <p:cNvPr id="16" name="Text 13"/>
          <p:cNvSpPr/>
          <p:nvPr/>
        </p:nvSpPr>
        <p:spPr>
          <a:xfrm>
            <a:off x="9217152" y="2048256"/>
            <a:ext cx="2340864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Horas mensais de manutenção corretiva emergencial e horas extras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502920" y="3063240"/>
            <a:ext cx="7498080" cy="2926080"/>
          </a:xfrm>
          <a:prstGeom prst="roundRect">
            <a:avLst>
              <a:gd name="adj" fmla="val 1719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85800" y="324612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PROBLEMA NO CHÃO DE FÁBRICA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685800" y="3584448"/>
            <a:ext cx="708660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Entre jan/2025 e jun/2026, o tempo médio de reparo (MTTR) dos equipamentos críticos foi de 6,8 horas, com picos de 12 horas. </a:t>
            </a:r>
            <a:pPr indent="0" marL="0">
              <a:lnSpc>
                <a:spcPts val="2000"/>
              </a:lnSpc>
              <a:buNone/>
            </a:pPr>
            <a:r>
              <a:rPr lang="en-US" sz="1350" b="1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estratificação preliminar indicava que 64% do tempo de reparo era espera</a:t>
            </a:r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aguardo de peças, deslocamento e diagnóstico — e que as linhas 2 e 5 concentravam 58% das horas paradas.
</a:t>
            </a:r>
            <a:pPr indent="0" marL="0">
              <a:lnSpc>
                <a:spcPts val="2000"/>
              </a:lnSpc>
              <a:buNone/>
            </a:pPr>
            <a:r>
              <a:rPr lang="en-US" sz="1350" b="1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causas-raiz não eram conhecidas: </a:t>
            </a:r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CMMS registrava apenas o tempo total da OS, sem revelar onde as horas eram consumidas.</a:t>
            </a:r>
            <a:endParaRPr lang="en-US" sz="1350" dirty="0"/>
          </a:p>
        </p:txBody>
      </p:sp>
      <p:sp>
        <p:nvSpPr>
          <p:cNvPr id="20" name="Shape 17"/>
          <p:cNvSpPr/>
          <p:nvPr/>
        </p:nvSpPr>
        <p:spPr>
          <a:xfrm>
            <a:off x="8183880" y="3063240"/>
            <a:ext cx="3502152" cy="2926080"/>
          </a:xfrm>
          <a:prstGeom prst="roundRect">
            <a:avLst>
              <a:gd name="adj" fmla="val 1719"/>
            </a:avLst>
          </a:prstGeom>
          <a:solidFill>
            <a:srgbClr val="FDEAE8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8366760" y="3246120"/>
            <a:ext cx="3108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ALINHAMENTO ESTRATÉGICO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8366760" y="3584448"/>
            <a:ext cx="315468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3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Projeto vinculado ao objetivo de confiabilidade de ativos 2026, com patrocínio direto da Gerência Industrial e orçamento aprovado de R$ 25 mil.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1155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problema à meta SMART</a:t>
            </a:r>
            <a:endParaRPr lang="en-US" sz="2700" dirty="0"/>
          </a:p>
        </p:txBody>
      </p:sp>
      <p:pic>
        <p:nvPicPr>
          <p:cNvPr id="4" name="Image 0" descr="logo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371600"/>
            <a:ext cx="5532120" cy="2743200"/>
          </a:xfrm>
          <a:prstGeom prst="roundRect">
            <a:avLst>
              <a:gd name="adj" fmla="val 1833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5800" y="1536192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DECLARAÇÃO DO PROBLEMA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685800" y="1865376"/>
            <a:ext cx="516636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MTTR de 6,8 h nos 22 equipamentos classe A (jan/2025–jun/2026), medido nas OS do CMMS, gerando perda de R$ 88 mil/mês e 280 h/mês de corretivas emergenciais — sem causas nem soluções pressupostas.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6309360" y="1371600"/>
            <a:ext cx="5376672" cy="2743200"/>
          </a:xfrm>
          <a:prstGeom prst="roundRect">
            <a:avLst>
              <a:gd name="adj" fmla="val 1833"/>
            </a:avLst>
          </a:prstGeom>
          <a:solidFill>
            <a:srgbClr val="FDEAE8"/>
          </a:solidFill>
          <a:ln w="9525">
            <a:solidFill>
              <a:srgbClr val="F5CFCB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309360" y="1371600"/>
            <a:ext cx="82296" cy="2743200"/>
          </a:xfrm>
          <a:prstGeom prst="rect">
            <a:avLst/>
          </a:prstGeom>
          <a:solidFill>
            <a:srgbClr val="E1251B"/>
          </a:solidFill>
          <a:ln/>
        </p:spPr>
      </p:sp>
      <p:sp>
        <p:nvSpPr>
          <p:cNvPr id="10" name="Text 7"/>
          <p:cNvSpPr/>
          <p:nvPr/>
        </p:nvSpPr>
        <p:spPr>
          <a:xfrm>
            <a:off x="6547104" y="1536192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META SMART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6547104" y="1865376"/>
            <a:ext cx="493776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450" b="1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Reduzir o MTTR dos equipamentos críticos de 6,8 para 3,5 horas (−49%) até 11/12/2026</a:t>
            </a:r>
            <a:pPr indent="0" marL="0">
              <a:lnSpc>
                <a:spcPts val="2100"/>
              </a:lnSpc>
              <a:buNone/>
            </a:pPr>
            <a:r>
              <a:rPr lang="en-US" sz="14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sem aumento do custo total de manutenção e mantendo integralmente os padrões de segurança (LOTO).</a:t>
            </a:r>
            <a:endParaRPr lang="en-US" sz="1450" dirty="0"/>
          </a:p>
        </p:txBody>
      </p:sp>
      <p:sp>
        <p:nvSpPr>
          <p:cNvPr id="12" name="Shape 9"/>
          <p:cNvSpPr/>
          <p:nvPr/>
        </p:nvSpPr>
        <p:spPr>
          <a:xfrm>
            <a:off x="502920" y="4343400"/>
            <a:ext cx="5532120" cy="1874520"/>
          </a:xfrm>
          <a:prstGeom prst="roundRect">
            <a:avLst>
              <a:gd name="adj" fmla="val 2683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85800" y="4498848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2E9E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DENTRO DO ESCOPO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685800" y="4809744"/>
            <a:ext cx="51663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2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 equipamentos classe A (linhas 1–5)  •  fluxo completo da OS corretiva  •  logística de sobressalentes críticos  •  padrões de diagnóstico das equipes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6309360" y="4343400"/>
            <a:ext cx="5376672" cy="1874520"/>
          </a:xfrm>
          <a:prstGeom prst="roundRect">
            <a:avLst>
              <a:gd name="adj" fmla="val 2683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492240" y="4498848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FORA DO ESCOPO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6492240" y="4809744"/>
            <a:ext cx="502920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2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Preditiva por sensoriamento (fase 2)  •  equipamentos classes B e C  •  substituições/CAPEX  •  renegociação de contratos com fabricantes</a:t>
            </a:r>
            <a:endParaRPr lang="en-US" sz="1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MÉTODO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1155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Cinco fases, cinco meses — DMAIC</a:t>
            </a:r>
            <a:endParaRPr lang="en-US" sz="2700" dirty="0"/>
          </a:p>
        </p:txBody>
      </p:sp>
      <p:pic>
        <p:nvPicPr>
          <p:cNvPr id="4" name="Image 0" descr="logo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417320"/>
            <a:ext cx="2157984" cy="777240"/>
          </a:xfrm>
          <a:prstGeom prst="roundRect">
            <a:avLst>
              <a:gd name="adj" fmla="val 5882"/>
            </a:avLst>
          </a:prstGeom>
          <a:solidFill>
            <a:srgbClr val="141414"/>
          </a:solidFill>
          <a:ln/>
        </p:spPr>
      </p:sp>
      <p:sp>
        <p:nvSpPr>
          <p:cNvPr id="6" name="Text 3"/>
          <p:cNvSpPr/>
          <p:nvPr/>
        </p:nvSpPr>
        <p:spPr>
          <a:xfrm>
            <a:off x="612648" y="148132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16152" y="1490472"/>
            <a:ext cx="13807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Define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216152" y="1828800"/>
            <a:ext cx="138074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13/07 – 07/08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502920" y="2395728"/>
            <a:ext cx="2157984" cy="2148840"/>
          </a:xfrm>
          <a:prstGeom prst="roundRect">
            <a:avLst>
              <a:gd name="adj" fmla="val 2340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30936" y="2542032"/>
            <a:ext cx="1901952" cy="1874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Charter aprovado, SIPOC da OS corretiva, VOC da Produção e árvore CTQ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2798064" y="1417320"/>
            <a:ext cx="2157984" cy="777240"/>
          </a:xfrm>
          <a:prstGeom prst="roundRect">
            <a:avLst>
              <a:gd name="adj" fmla="val 5882"/>
            </a:avLst>
          </a:prstGeom>
          <a:solidFill>
            <a:srgbClr val="141414"/>
          </a:solidFill>
          <a:ln/>
        </p:spPr>
      </p:sp>
      <p:sp>
        <p:nvSpPr>
          <p:cNvPr id="12" name="Text 9"/>
          <p:cNvSpPr/>
          <p:nvPr/>
        </p:nvSpPr>
        <p:spPr>
          <a:xfrm>
            <a:off x="2907792" y="148132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</a:t>
            </a:r>
            <a:endParaRPr lang="en-US" sz="3000" dirty="0"/>
          </a:p>
        </p:txBody>
      </p:sp>
      <p:sp>
        <p:nvSpPr>
          <p:cNvPr id="13" name="Text 10"/>
          <p:cNvSpPr/>
          <p:nvPr/>
        </p:nvSpPr>
        <p:spPr>
          <a:xfrm>
            <a:off x="3511296" y="1490472"/>
            <a:ext cx="13807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Measure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3511296" y="1828800"/>
            <a:ext cx="138074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10/08 – 11/09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2798064" y="2395728"/>
            <a:ext cx="2157984" cy="2148840"/>
          </a:xfrm>
          <a:prstGeom prst="roundRect">
            <a:avLst>
              <a:gd name="adj" fmla="val 2340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2926080" y="2542032"/>
            <a:ext cx="1901952" cy="1874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Plano de coleta no CMMS, MSA dos apontamentos e baseline do MTTR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093208" y="1417320"/>
            <a:ext cx="2157984" cy="777240"/>
          </a:xfrm>
          <a:prstGeom prst="roundRect">
            <a:avLst>
              <a:gd name="adj" fmla="val 5882"/>
            </a:avLst>
          </a:prstGeom>
          <a:solidFill>
            <a:srgbClr val="141414"/>
          </a:solidFill>
          <a:ln/>
        </p:spPr>
      </p:sp>
      <p:sp>
        <p:nvSpPr>
          <p:cNvPr id="18" name="Text 15"/>
          <p:cNvSpPr/>
          <p:nvPr/>
        </p:nvSpPr>
        <p:spPr>
          <a:xfrm>
            <a:off x="5202936" y="148132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3000" dirty="0"/>
          </a:p>
        </p:txBody>
      </p:sp>
      <p:sp>
        <p:nvSpPr>
          <p:cNvPr id="19" name="Text 16"/>
          <p:cNvSpPr/>
          <p:nvPr/>
        </p:nvSpPr>
        <p:spPr>
          <a:xfrm>
            <a:off x="5806440" y="1490472"/>
            <a:ext cx="13807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Analyze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5806440" y="1828800"/>
            <a:ext cx="138074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14/09 – 16/10</a:t>
            </a:r>
            <a:endParaRPr lang="en-US" sz="950" dirty="0"/>
          </a:p>
        </p:txBody>
      </p:sp>
      <p:sp>
        <p:nvSpPr>
          <p:cNvPr id="21" name="Shape 18"/>
          <p:cNvSpPr/>
          <p:nvPr/>
        </p:nvSpPr>
        <p:spPr>
          <a:xfrm>
            <a:off x="5093208" y="2395728"/>
            <a:ext cx="2157984" cy="2148840"/>
          </a:xfrm>
          <a:prstGeom prst="roundRect">
            <a:avLst>
              <a:gd name="adj" fmla="val 2340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5221224" y="2542032"/>
            <a:ext cx="1901952" cy="1874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Pareto por etapa, Ishikawa, matriz causa-efeito, 5 porquês e testes de hipótese</a:t>
            </a:r>
            <a:endParaRPr lang="en-US" sz="1150" dirty="0"/>
          </a:p>
        </p:txBody>
      </p:sp>
      <p:sp>
        <p:nvSpPr>
          <p:cNvPr id="23" name="Shape 20"/>
          <p:cNvSpPr/>
          <p:nvPr/>
        </p:nvSpPr>
        <p:spPr>
          <a:xfrm>
            <a:off x="7388352" y="1417320"/>
            <a:ext cx="2157984" cy="777240"/>
          </a:xfrm>
          <a:prstGeom prst="roundRect">
            <a:avLst>
              <a:gd name="adj" fmla="val 5882"/>
            </a:avLst>
          </a:prstGeom>
          <a:solidFill>
            <a:srgbClr val="141414"/>
          </a:solidFill>
          <a:ln/>
        </p:spPr>
      </p:sp>
      <p:sp>
        <p:nvSpPr>
          <p:cNvPr id="24" name="Text 21"/>
          <p:cNvSpPr/>
          <p:nvPr/>
        </p:nvSpPr>
        <p:spPr>
          <a:xfrm>
            <a:off x="7498080" y="148132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</a:t>
            </a:r>
            <a:endParaRPr lang="en-US" sz="3000" dirty="0"/>
          </a:p>
        </p:txBody>
      </p:sp>
      <p:sp>
        <p:nvSpPr>
          <p:cNvPr id="25" name="Text 22"/>
          <p:cNvSpPr/>
          <p:nvPr/>
        </p:nvSpPr>
        <p:spPr>
          <a:xfrm>
            <a:off x="8101584" y="1490472"/>
            <a:ext cx="13807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Improve</a:t>
            </a:r>
            <a:endParaRPr lang="en-US" sz="1600" dirty="0"/>
          </a:p>
        </p:txBody>
      </p:sp>
      <p:sp>
        <p:nvSpPr>
          <p:cNvPr id="26" name="Text 23"/>
          <p:cNvSpPr/>
          <p:nvPr/>
        </p:nvSpPr>
        <p:spPr>
          <a:xfrm>
            <a:off x="8101584" y="1828800"/>
            <a:ext cx="138074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19/10 – 20/11</a:t>
            </a:r>
            <a:endParaRPr lang="en-US" sz="950" dirty="0"/>
          </a:p>
        </p:txBody>
      </p:sp>
      <p:sp>
        <p:nvSpPr>
          <p:cNvPr id="27" name="Shape 24"/>
          <p:cNvSpPr/>
          <p:nvPr/>
        </p:nvSpPr>
        <p:spPr>
          <a:xfrm>
            <a:off x="7388352" y="2395728"/>
            <a:ext cx="2157984" cy="2148840"/>
          </a:xfrm>
          <a:prstGeom prst="roundRect">
            <a:avLst>
              <a:gd name="adj" fmla="val 2340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516368" y="2542032"/>
            <a:ext cx="1901952" cy="1874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Matriz esforço × impacto, pilotos de kits, troubleshooting padronizado e 5S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9683496" y="1417320"/>
            <a:ext cx="2157984" cy="777240"/>
          </a:xfrm>
          <a:prstGeom prst="roundRect">
            <a:avLst>
              <a:gd name="adj" fmla="val 5882"/>
            </a:avLst>
          </a:prstGeom>
          <a:solidFill>
            <a:srgbClr val="141414"/>
          </a:solidFill>
          <a:ln/>
        </p:spPr>
      </p:sp>
      <p:sp>
        <p:nvSpPr>
          <p:cNvPr id="30" name="Text 27"/>
          <p:cNvSpPr/>
          <p:nvPr/>
        </p:nvSpPr>
        <p:spPr>
          <a:xfrm>
            <a:off x="9793224" y="148132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</a:t>
            </a:r>
            <a:endParaRPr lang="en-US" sz="3000" dirty="0"/>
          </a:p>
        </p:txBody>
      </p:sp>
      <p:sp>
        <p:nvSpPr>
          <p:cNvPr id="31" name="Text 28"/>
          <p:cNvSpPr/>
          <p:nvPr/>
        </p:nvSpPr>
        <p:spPr>
          <a:xfrm>
            <a:off x="10396728" y="1490472"/>
            <a:ext cx="138074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</a:t>
            </a:r>
            <a:endParaRPr lang="en-US" sz="1600" dirty="0"/>
          </a:p>
        </p:txBody>
      </p:sp>
      <p:sp>
        <p:nvSpPr>
          <p:cNvPr id="32" name="Text 29"/>
          <p:cNvSpPr/>
          <p:nvPr/>
        </p:nvSpPr>
        <p:spPr>
          <a:xfrm>
            <a:off x="10396728" y="1828800"/>
            <a:ext cx="138074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23/11 – 11/12</a:t>
            </a:r>
            <a:endParaRPr lang="en-US" sz="950" dirty="0"/>
          </a:p>
        </p:txBody>
      </p:sp>
      <p:sp>
        <p:nvSpPr>
          <p:cNvPr id="33" name="Shape 30"/>
          <p:cNvSpPr/>
          <p:nvPr/>
        </p:nvSpPr>
        <p:spPr>
          <a:xfrm>
            <a:off x="9683496" y="2395728"/>
            <a:ext cx="2157984" cy="2148840"/>
          </a:xfrm>
          <a:prstGeom prst="roundRect">
            <a:avLst>
              <a:gd name="adj" fmla="val 2340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9811512" y="2542032"/>
            <a:ext cx="1901952" cy="1874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1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Plano de controle, OCAP, indicadores no CMMS e handover ao processo</a:t>
            </a:r>
            <a:endParaRPr lang="en-US" sz="1150" dirty="0"/>
          </a:p>
        </p:txBody>
      </p:sp>
      <p:sp>
        <p:nvSpPr>
          <p:cNvPr id="35" name="Shape 32"/>
          <p:cNvSpPr/>
          <p:nvPr/>
        </p:nvSpPr>
        <p:spPr>
          <a:xfrm>
            <a:off x="502920" y="4892040"/>
            <a:ext cx="11183112" cy="1325880"/>
          </a:xfrm>
          <a:prstGeom prst="roundRect">
            <a:avLst>
              <a:gd name="adj" fmla="val 3793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713232" y="5074920"/>
            <a:ext cx="107899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Disciplina de fase:  </a:t>
            </a:r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cada fase foi encerrada com tollgate junto ao Champion e ao Sponsor. Nenhuma solução foi implementada antes da validação das causas com dados — a sequência do DMAIC protege o projeto do “achismo”.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MEASURE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1155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Medir antes de opinar — baseline confiável</a:t>
            </a:r>
            <a:endParaRPr lang="en-US" sz="2700" dirty="0"/>
          </a:p>
        </p:txBody>
      </p:sp>
      <p:pic>
        <p:nvPicPr>
          <p:cNvPr id="4" name="Image 0" descr="logo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417320"/>
            <a:ext cx="6949440" cy="1261872"/>
          </a:xfrm>
          <a:prstGeom prst="roundRect">
            <a:avLst>
              <a:gd name="adj" fmla="val 3986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713232" y="1755648"/>
            <a:ext cx="566928" cy="566928"/>
          </a:xfrm>
          <a:prstGeom prst="ellipse">
            <a:avLst/>
          </a:prstGeom>
          <a:solidFill>
            <a:srgbClr val="E1251B"/>
          </a:solidFill>
          <a:ln/>
        </p:spPr>
      </p:sp>
      <p:sp>
        <p:nvSpPr>
          <p:cNvPr id="7" name="Text 4"/>
          <p:cNvSpPr/>
          <p:nvPr/>
        </p:nvSpPr>
        <p:spPr>
          <a:xfrm>
            <a:off x="713232" y="1755648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1481328" y="1545336"/>
            <a:ext cx="5760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Plano de coleta de dados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1481328" y="1874520"/>
            <a:ext cx="580644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medidas com definição operacional escrita, fonte, estratificação e responsável — 87 OS corretivas de classe A analisadas (ago–set/2026).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502920" y="2834640"/>
            <a:ext cx="6949440" cy="1261872"/>
          </a:xfrm>
          <a:prstGeom prst="roundRect">
            <a:avLst>
              <a:gd name="adj" fmla="val 3986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713232" y="3172968"/>
            <a:ext cx="566928" cy="566928"/>
          </a:xfrm>
          <a:prstGeom prst="ellipse">
            <a:avLst/>
          </a:prstGeom>
          <a:solidFill>
            <a:srgbClr val="2E9E5B"/>
          </a:solidFill>
          <a:ln/>
        </p:spPr>
      </p:sp>
      <p:sp>
        <p:nvSpPr>
          <p:cNvPr id="12" name="Text 9"/>
          <p:cNvSpPr/>
          <p:nvPr/>
        </p:nvSpPr>
        <p:spPr>
          <a:xfrm>
            <a:off x="713232" y="3172968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1481328" y="2962656"/>
            <a:ext cx="5760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Sistema de medição validado (MSA)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1481328" y="3291840"/>
            <a:ext cx="580644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Concordância de 92% entre analistas na reavaliação de 30 OS e desvio médio de 6% entre timestamps de campo e CMMS — dados aprovados para decisão.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502920" y="4251960"/>
            <a:ext cx="6949440" cy="1261872"/>
          </a:xfrm>
          <a:prstGeom prst="roundRect">
            <a:avLst>
              <a:gd name="adj" fmla="val 3986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713232" y="4590288"/>
            <a:ext cx="566928" cy="566928"/>
          </a:xfrm>
          <a:prstGeom prst="ellipse">
            <a:avLst/>
          </a:prstGeom>
          <a:solidFill>
            <a:srgbClr val="E1251B"/>
          </a:solidFill>
          <a:ln/>
        </p:spPr>
      </p:sp>
      <p:sp>
        <p:nvSpPr>
          <p:cNvPr id="17" name="Text 14"/>
          <p:cNvSpPr/>
          <p:nvPr/>
        </p:nvSpPr>
        <p:spPr>
          <a:xfrm>
            <a:off x="713232" y="4590288"/>
            <a:ext cx="56692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000" dirty="0"/>
          </a:p>
        </p:txBody>
      </p:sp>
      <p:sp>
        <p:nvSpPr>
          <p:cNvPr id="18" name="Text 15"/>
          <p:cNvSpPr/>
          <p:nvPr/>
        </p:nvSpPr>
        <p:spPr>
          <a:xfrm>
            <a:off x="1481328" y="4379976"/>
            <a:ext cx="5760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OS estratificada por etapa</a:t>
            </a:r>
            <a:endParaRPr lang="en-US" sz="1450" dirty="0"/>
          </a:p>
        </p:txBody>
      </p:sp>
      <p:sp>
        <p:nvSpPr>
          <p:cNvPr id="19" name="Text 16"/>
          <p:cNvSpPr/>
          <p:nvPr/>
        </p:nvSpPr>
        <p:spPr>
          <a:xfrm>
            <a:off x="1481328" y="4709160"/>
            <a:ext cx="580644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Novos status no CMMS (espera de material, diagnóstico, execução, teste) passaram a revelar onde o tempo é consumido — o que o indicador agregado escondia.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726680" y="1417320"/>
            <a:ext cx="3959352" cy="4187952"/>
          </a:xfrm>
          <a:prstGeom prst="roundRect">
            <a:avLst>
              <a:gd name="adj" fmla="val 1270"/>
            </a:avLst>
          </a:prstGeom>
          <a:solidFill>
            <a:srgbClr val="141414"/>
          </a:solidFill>
          <a:ln/>
        </p:spPr>
      </p:sp>
      <p:sp>
        <p:nvSpPr>
          <p:cNvPr id="21" name="Text 18"/>
          <p:cNvSpPr/>
          <p:nvPr/>
        </p:nvSpPr>
        <p:spPr>
          <a:xfrm>
            <a:off x="7973568" y="1664208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BASELINE CONFIRMADO</a:t>
            </a:r>
            <a:endParaRPr lang="en-US" sz="1050" dirty="0"/>
          </a:p>
        </p:txBody>
      </p:sp>
      <p:sp>
        <p:nvSpPr>
          <p:cNvPr id="22" name="Text 19"/>
          <p:cNvSpPr/>
          <p:nvPr/>
        </p:nvSpPr>
        <p:spPr>
          <a:xfrm>
            <a:off x="7973568" y="1965960"/>
            <a:ext cx="34747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6,8 h</a:t>
            </a:r>
            <a:endParaRPr lang="en-US" sz="5400" dirty="0"/>
          </a:p>
        </p:txBody>
      </p:sp>
      <p:sp>
        <p:nvSpPr>
          <p:cNvPr id="23" name="Text 20"/>
          <p:cNvSpPr/>
          <p:nvPr/>
        </p:nvSpPr>
        <p:spPr>
          <a:xfrm>
            <a:off x="7973568" y="2926080"/>
            <a:ext cx="34747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MTTR médio por OS</a:t>
            </a:r>
            <a:endParaRPr lang="en-US" sz="11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(87 OS · ago–set/2026)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7973568" y="3657600"/>
            <a:ext cx="347472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64%</a:t>
            </a:r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do tempo é espera
(peças + diagnóstico + deslocamento)
</a:t>
            </a:r>
            <a:pPr indent="0" marL="0">
              <a:lnSpc>
                <a:spcPts val="16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58%</a:t>
            </a:r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das horas paradas</a:t>
            </a:r>
            <a:endParaRPr lang="en-US" sz="2600" dirty="0"/>
          </a:p>
          <a:p>
            <a:pPr indent="0" marL="0">
              <a:lnSpc>
                <a:spcPts val="1600"/>
              </a:lnSpc>
              <a:buNone/>
            </a:pPr>
            <a:r>
              <a:rPr lang="en-US" sz="1150" dirty="0">
                <a:solidFill>
                  <a:srgbClr val="B9B9B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estão nas linhas 2 e 5</a:t>
            </a:r>
            <a:endParaRPr lang="en-US" sz="2600" dirty="0"/>
          </a:p>
        </p:txBody>
      </p:sp>
      <p:sp>
        <p:nvSpPr>
          <p:cNvPr id="25" name="Shape 22"/>
          <p:cNvSpPr/>
          <p:nvPr/>
        </p:nvSpPr>
        <p:spPr>
          <a:xfrm>
            <a:off x="502920" y="5760720"/>
            <a:ext cx="11183112" cy="621792"/>
          </a:xfrm>
          <a:prstGeom prst="roundRect">
            <a:avLst>
              <a:gd name="adj" fmla="val 8088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713232" y="5760720"/>
            <a:ext cx="107899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Ferramentas da fase:  Plano de Coleta de Dados  •  MSA (concordância de atributos)  •  Folha de verificação no CMMS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ANALYZE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1155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Onde as 6,8 horas eram consumidas</a:t>
            </a:r>
            <a:endParaRPr lang="en-US" sz="2700" dirty="0"/>
          </a:p>
        </p:txBody>
      </p:sp>
      <p:pic>
        <p:nvPicPr>
          <p:cNvPr id="4" name="Image 0" descr="logo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371600"/>
            <a:ext cx="7223760" cy="4846320"/>
          </a:xfrm>
          <a:prstGeom prst="roundRect">
            <a:avLst>
              <a:gd name="adj" fmla="val 1038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pic>
        <p:nvPicPr>
          <p:cNvPr id="6" name="Image 1" descr="pareto_char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1691640"/>
            <a:ext cx="6675120" cy="288036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77240" y="4663440"/>
            <a:ext cx="6675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i="1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Pareto do MTTR por etapa da OS (h/OS) — linha: % acumulado</a:t>
            </a:r>
            <a:endParaRPr lang="en-US" sz="1050" dirty="0"/>
          </a:p>
        </p:txBody>
      </p:sp>
      <p:sp>
        <p:nvSpPr>
          <p:cNvPr id="8" name="Text 4"/>
          <p:cNvSpPr/>
          <p:nvPr/>
        </p:nvSpPr>
        <p:spPr>
          <a:xfrm>
            <a:off x="777240" y="4956048"/>
            <a:ext cx="6675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Fonte: 87 OS corretivas classe A · CMMS · ago–set/2026</a:t>
            </a:r>
            <a:endParaRPr lang="en-US" sz="950" dirty="0"/>
          </a:p>
        </p:txBody>
      </p:sp>
      <p:sp>
        <p:nvSpPr>
          <p:cNvPr id="9" name="Shape 5"/>
          <p:cNvSpPr/>
          <p:nvPr/>
        </p:nvSpPr>
        <p:spPr>
          <a:xfrm>
            <a:off x="8001000" y="1371600"/>
            <a:ext cx="3685032" cy="1417320"/>
          </a:xfrm>
          <a:prstGeom prst="roundRect">
            <a:avLst>
              <a:gd name="adj" fmla="val 3548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8129016" y="1481328"/>
            <a:ext cx="3429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2,3 h</a:t>
            </a:r>
            <a:endParaRPr lang="en-US" sz="3000" dirty="0"/>
          </a:p>
        </p:txBody>
      </p:sp>
      <p:sp>
        <p:nvSpPr>
          <p:cNvPr id="11" name="Text 7"/>
          <p:cNvSpPr/>
          <p:nvPr/>
        </p:nvSpPr>
        <p:spPr>
          <a:xfrm>
            <a:off x="8129016" y="2048256"/>
            <a:ext cx="3429000" cy="649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 OS aguardando peças — 34% do MTTR e maior fator isolado</a:t>
            </a:r>
            <a:endParaRPr lang="en-US" sz="1050" dirty="0"/>
          </a:p>
        </p:txBody>
      </p:sp>
      <p:sp>
        <p:nvSpPr>
          <p:cNvPr id="12" name="Shape 8"/>
          <p:cNvSpPr/>
          <p:nvPr/>
        </p:nvSpPr>
        <p:spPr>
          <a:xfrm>
            <a:off x="8001000" y="2926080"/>
            <a:ext cx="3685032" cy="1417320"/>
          </a:xfrm>
          <a:prstGeom prst="roundRect">
            <a:avLst>
              <a:gd name="adj" fmla="val 3548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8129016" y="3035808"/>
            <a:ext cx="34290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4,3 h</a:t>
            </a:r>
            <a:endParaRPr lang="en-US" sz="3000" dirty="0"/>
          </a:p>
        </p:txBody>
      </p:sp>
      <p:sp>
        <p:nvSpPr>
          <p:cNvPr id="14" name="Text 10"/>
          <p:cNvSpPr/>
          <p:nvPr/>
        </p:nvSpPr>
        <p:spPr>
          <a:xfrm>
            <a:off x="8129016" y="3602736"/>
            <a:ext cx="3429000" cy="649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somando espera de peças, diagnóstico e deslocamento — 63% do tempo total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8001000" y="4480560"/>
            <a:ext cx="3685032" cy="1737360"/>
          </a:xfrm>
          <a:prstGeom prst="roundRect">
            <a:avLst>
              <a:gd name="adj" fmla="val 2895"/>
            </a:avLst>
          </a:prstGeom>
          <a:solidFill>
            <a:srgbClr val="FDEAE8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8183880" y="4626864"/>
            <a:ext cx="3291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LEITURA EXECUTIVA</a:t>
            </a:r>
            <a:endParaRPr lang="en-US" sz="1000" dirty="0"/>
          </a:p>
        </p:txBody>
      </p:sp>
      <p:sp>
        <p:nvSpPr>
          <p:cNvPr id="17" name="Text 13"/>
          <p:cNvSpPr/>
          <p:nvPr/>
        </p:nvSpPr>
        <p:spPr>
          <a:xfrm>
            <a:off x="8183880" y="4919472"/>
            <a:ext cx="333756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problema não era “reparar devagar” — era esperar. O ataque se concentrou em peças e diagnóstico.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ANALYZE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1155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Causas-raiz validadas com dados</a:t>
            </a:r>
            <a:endParaRPr lang="en-US" sz="2700" dirty="0"/>
          </a:p>
        </p:txBody>
      </p:sp>
      <p:pic>
        <p:nvPicPr>
          <p:cNvPr id="4" name="Image 0" descr="logo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371600"/>
            <a:ext cx="5486400" cy="2240280"/>
          </a:xfrm>
          <a:prstGeom prst="roundRect">
            <a:avLst>
              <a:gd name="adj" fmla="val 2245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67512" y="1554480"/>
            <a:ext cx="868680" cy="310896"/>
          </a:xfrm>
          <a:prstGeom prst="roundRect">
            <a:avLst>
              <a:gd name="adj" fmla="val 50000"/>
            </a:avLst>
          </a:prstGeom>
          <a:solidFill>
            <a:srgbClr val="E1251B"/>
          </a:solidFill>
          <a:ln/>
        </p:spPr>
      </p:sp>
      <p:sp>
        <p:nvSpPr>
          <p:cNvPr id="7" name="Text 4"/>
          <p:cNvSpPr/>
          <p:nvPr/>
        </p:nvSpPr>
        <p:spPr>
          <a:xfrm>
            <a:off x="667512" y="1554480"/>
            <a:ext cx="868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216 pts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1691640" y="1517904"/>
            <a:ext cx="411480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Gestão de sobressalentes inexistente como processo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685800" y="2286000"/>
            <a:ext cx="5120640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Itens críticos sem estoque mín/máx e cadastro peça × equipamento desatualizado.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685800" y="2944368"/>
            <a:ext cx="512064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b="1" dirty="0">
                <a:solidFill>
                  <a:srgbClr val="2E9E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Evidência:  </a:t>
            </a:r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 76% das OS com espera, o item aguardado não tinha estoque mínimo cadastrado.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6217920" y="1371600"/>
            <a:ext cx="5486400" cy="2240280"/>
          </a:xfrm>
          <a:prstGeom prst="roundRect">
            <a:avLst>
              <a:gd name="adj" fmla="val 2245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382512" y="1554480"/>
            <a:ext cx="868680" cy="310896"/>
          </a:xfrm>
          <a:prstGeom prst="roundRect">
            <a:avLst>
              <a:gd name="adj" fmla="val 50000"/>
            </a:avLst>
          </a:prstGeom>
          <a:solidFill>
            <a:srgbClr val="E1251B"/>
          </a:solidFill>
          <a:ln/>
        </p:spPr>
      </p:sp>
      <p:sp>
        <p:nvSpPr>
          <p:cNvPr id="13" name="Text 10"/>
          <p:cNvSpPr/>
          <p:nvPr/>
        </p:nvSpPr>
        <p:spPr>
          <a:xfrm>
            <a:off x="6382512" y="1554480"/>
            <a:ext cx="868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168 pts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7406640" y="1517904"/>
            <a:ext cx="411480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Diagnóstico dependente de conhecimento tácito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6400800" y="2286000"/>
            <a:ext cx="5120640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Sem roteiro de troubleshooting; o saber dos técnicos seniores nunca foi documentado.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6400800" y="2944368"/>
            <a:ext cx="512064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b="1" dirty="0">
                <a:solidFill>
                  <a:srgbClr val="2E9E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Evidência:  </a:t>
            </a:r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Diagnóstico com sênior: 0,6 h · demais técnicos: 1,5 h — razão de 2,5×.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502920" y="3776472"/>
            <a:ext cx="5486400" cy="2240280"/>
          </a:xfrm>
          <a:prstGeom prst="roundRect">
            <a:avLst>
              <a:gd name="adj" fmla="val 2245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667512" y="3959352"/>
            <a:ext cx="868680" cy="310896"/>
          </a:xfrm>
          <a:prstGeom prst="roundRect">
            <a:avLst>
              <a:gd name="adj" fmla="val 50000"/>
            </a:avLst>
          </a:prstGeom>
          <a:solidFill>
            <a:srgbClr val="E1251B"/>
          </a:solidFill>
          <a:ln/>
        </p:spPr>
      </p:sp>
      <p:sp>
        <p:nvSpPr>
          <p:cNvPr id="19" name="Text 16"/>
          <p:cNvSpPr/>
          <p:nvPr/>
        </p:nvSpPr>
        <p:spPr>
          <a:xfrm>
            <a:off x="667512" y="3959352"/>
            <a:ext cx="868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132 pts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1691640" y="3922776"/>
            <a:ext cx="411480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Almoxarifado sem endereçamento</a:t>
            </a:r>
            <a:endParaRPr lang="en-US" sz="1350" dirty="0"/>
          </a:p>
        </p:txBody>
      </p:sp>
      <p:sp>
        <p:nvSpPr>
          <p:cNvPr id="21" name="Text 18"/>
          <p:cNvSpPr/>
          <p:nvPr/>
        </p:nvSpPr>
        <p:spPr>
          <a:xfrm>
            <a:off x="685800" y="4690872"/>
            <a:ext cx="5120640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Tempo de busca elevado; peças sem localização vinculada ao WMS.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685800" y="5349240"/>
            <a:ext cx="512064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b="1" dirty="0">
                <a:solidFill>
                  <a:srgbClr val="2E9E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Evidência:  </a:t>
            </a:r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Tempo médio de separação de 41 min por requisição auditada.</a:t>
            </a:r>
            <a:endParaRPr lang="en-US" sz="1100" dirty="0"/>
          </a:p>
        </p:txBody>
      </p:sp>
      <p:sp>
        <p:nvSpPr>
          <p:cNvPr id="23" name="Shape 20"/>
          <p:cNvSpPr/>
          <p:nvPr/>
        </p:nvSpPr>
        <p:spPr>
          <a:xfrm>
            <a:off x="6217920" y="3776472"/>
            <a:ext cx="5486400" cy="2240280"/>
          </a:xfrm>
          <a:prstGeom prst="roundRect">
            <a:avLst>
              <a:gd name="adj" fmla="val 2245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6382512" y="3959352"/>
            <a:ext cx="868680" cy="310896"/>
          </a:xfrm>
          <a:prstGeom prst="roundRect">
            <a:avLst>
              <a:gd name="adj" fmla="val 50000"/>
            </a:avLst>
          </a:prstGeom>
          <a:solidFill>
            <a:srgbClr val="8E8E93"/>
          </a:solidFill>
          <a:ln/>
        </p:spPr>
      </p:sp>
      <p:sp>
        <p:nvSpPr>
          <p:cNvPr id="25" name="Text 22"/>
          <p:cNvSpPr/>
          <p:nvPr/>
        </p:nvSpPr>
        <p:spPr>
          <a:xfrm>
            <a:off x="6382512" y="3959352"/>
            <a:ext cx="868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72 pts</a:t>
            </a:r>
            <a:endParaRPr lang="en-US" sz="1050" dirty="0"/>
          </a:p>
        </p:txBody>
      </p:sp>
      <p:sp>
        <p:nvSpPr>
          <p:cNvPr id="26" name="Text 23"/>
          <p:cNvSpPr/>
          <p:nvPr/>
        </p:nvSpPr>
        <p:spPr>
          <a:xfrm>
            <a:off x="7406640" y="3922776"/>
            <a:ext cx="411480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Primeiro atendimento sem referência por turno</a:t>
            </a:r>
            <a:endParaRPr lang="en-US" sz="1350" dirty="0"/>
          </a:p>
        </p:txBody>
      </p:sp>
      <p:sp>
        <p:nvSpPr>
          <p:cNvPr id="27" name="Text 24"/>
          <p:cNvSpPr/>
          <p:nvPr/>
        </p:nvSpPr>
        <p:spPr>
          <a:xfrm>
            <a:off x="6400800" y="4690872"/>
            <a:ext cx="5120640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Equipe deslocada entre linhas; linhas críticas sem prioridade formal.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6400800" y="5349240"/>
            <a:ext cx="512064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100" b="1" dirty="0">
                <a:solidFill>
                  <a:srgbClr val="2E9E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Evidência:  </a:t>
            </a:r>
            <a:pPr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Deslocamento e acionamento respondiam por 13% do MTTR.</a:t>
            </a:r>
            <a:endParaRPr lang="en-US" sz="1100" dirty="0"/>
          </a:p>
        </p:txBody>
      </p:sp>
      <p:sp>
        <p:nvSpPr>
          <p:cNvPr id="29" name="Text 26"/>
          <p:cNvSpPr/>
          <p:nvPr/>
        </p:nvSpPr>
        <p:spPr>
          <a:xfrm>
            <a:off x="502920" y="6199632"/>
            <a:ext cx="11155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Ferramentas:  Ishikawa (18 causas potenciais)  →  Matriz Causa e Efeito (priorização ponderada)  →  5 Porquês + estratificação (validação)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IMPROVE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1155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Soluções escolhidas por impacto e esforço</a:t>
            </a:r>
            <a:endParaRPr lang="en-US" sz="2700" dirty="0"/>
          </a:p>
        </p:txBody>
      </p:sp>
      <p:pic>
        <p:nvPicPr>
          <p:cNvPr id="4" name="Image 0" descr="logo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371600"/>
            <a:ext cx="5623560" cy="4846320"/>
          </a:xfrm>
          <a:prstGeom prst="roundRect">
            <a:avLst>
              <a:gd name="adj" fmla="val 1038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pic>
        <p:nvPicPr>
          <p:cNvPr id="6" name="Image 1" descr="matriz_char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1600200"/>
            <a:ext cx="4983480" cy="338328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22960" y="5120640"/>
            <a:ext cx="4983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i="1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Matriz Esforço × Impacto — 8 soluções avaliadas pela equipe</a:t>
            </a:r>
            <a:endParaRPr lang="en-US" sz="1050" dirty="0"/>
          </a:p>
        </p:txBody>
      </p:sp>
      <p:sp>
        <p:nvSpPr>
          <p:cNvPr id="8" name="Shape 4"/>
          <p:cNvSpPr/>
          <p:nvPr/>
        </p:nvSpPr>
        <p:spPr>
          <a:xfrm>
            <a:off x="6400800" y="1371600"/>
            <a:ext cx="5285232" cy="603504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9" name="Shape 5"/>
          <p:cNvSpPr/>
          <p:nvPr/>
        </p:nvSpPr>
        <p:spPr>
          <a:xfrm>
            <a:off x="6565392" y="1490472"/>
            <a:ext cx="365760" cy="365760"/>
          </a:xfrm>
          <a:prstGeom prst="ellipse">
            <a:avLst/>
          </a:prstGeom>
          <a:solidFill>
            <a:srgbClr val="2E9E5B"/>
          </a:solidFill>
          <a:ln/>
        </p:spPr>
      </p:sp>
      <p:sp>
        <p:nvSpPr>
          <p:cNvPr id="10" name="Text 6"/>
          <p:cNvSpPr/>
          <p:nvPr/>
        </p:nvSpPr>
        <p:spPr>
          <a:xfrm>
            <a:off x="6565392" y="1490472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1300" dirty="0"/>
          </a:p>
        </p:txBody>
      </p:sp>
      <p:sp>
        <p:nvSpPr>
          <p:cNvPr id="11" name="Text 7"/>
          <p:cNvSpPr/>
          <p:nvPr/>
        </p:nvSpPr>
        <p:spPr>
          <a:xfrm>
            <a:off x="7059168" y="1371600"/>
            <a:ext cx="45262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Kits de peças críticas por equipamento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6400800" y="2093976"/>
            <a:ext cx="5285232" cy="603504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6565392" y="2212848"/>
            <a:ext cx="365760" cy="365760"/>
          </a:xfrm>
          <a:prstGeom prst="ellipse">
            <a:avLst/>
          </a:prstGeom>
          <a:solidFill>
            <a:srgbClr val="2E9E5B"/>
          </a:solidFill>
          <a:ln/>
        </p:spPr>
      </p:sp>
      <p:sp>
        <p:nvSpPr>
          <p:cNvPr id="14" name="Text 10"/>
          <p:cNvSpPr/>
          <p:nvPr/>
        </p:nvSpPr>
        <p:spPr>
          <a:xfrm>
            <a:off x="6565392" y="2212848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7059168" y="2093976"/>
            <a:ext cx="45262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Guias de troubleshooting por modo de falha</a:t>
            </a:r>
            <a:endParaRPr lang="en-US" sz="1200" dirty="0"/>
          </a:p>
        </p:txBody>
      </p:sp>
      <p:sp>
        <p:nvSpPr>
          <p:cNvPr id="16" name="Shape 12"/>
          <p:cNvSpPr/>
          <p:nvPr/>
        </p:nvSpPr>
        <p:spPr>
          <a:xfrm>
            <a:off x="6400800" y="2816352"/>
            <a:ext cx="5285232" cy="603504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6565392" y="2935224"/>
            <a:ext cx="365760" cy="365760"/>
          </a:xfrm>
          <a:prstGeom prst="ellipse">
            <a:avLst/>
          </a:prstGeom>
          <a:solidFill>
            <a:srgbClr val="2E9E5B"/>
          </a:solidFill>
          <a:ln/>
        </p:spPr>
      </p:sp>
      <p:sp>
        <p:nvSpPr>
          <p:cNvPr id="18" name="Text 14"/>
          <p:cNvSpPr/>
          <p:nvPr/>
        </p:nvSpPr>
        <p:spPr>
          <a:xfrm>
            <a:off x="6565392" y="293522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7059168" y="2816352"/>
            <a:ext cx="45262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Técnico de referência por turno (linhas 2 e 5)</a:t>
            </a:r>
            <a:endParaRPr lang="en-US" sz="1200" dirty="0"/>
          </a:p>
        </p:txBody>
      </p:sp>
      <p:sp>
        <p:nvSpPr>
          <p:cNvPr id="20" name="Shape 16"/>
          <p:cNvSpPr/>
          <p:nvPr/>
        </p:nvSpPr>
        <p:spPr>
          <a:xfrm>
            <a:off x="6400800" y="3538728"/>
            <a:ext cx="5285232" cy="603504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1" name="Shape 17"/>
          <p:cNvSpPr/>
          <p:nvPr/>
        </p:nvSpPr>
        <p:spPr>
          <a:xfrm>
            <a:off x="6565392" y="3657600"/>
            <a:ext cx="365760" cy="365760"/>
          </a:xfrm>
          <a:prstGeom prst="ellipse">
            <a:avLst/>
          </a:prstGeom>
          <a:solidFill>
            <a:srgbClr val="B77400"/>
          </a:solidFill>
          <a:ln/>
        </p:spPr>
      </p:sp>
      <p:sp>
        <p:nvSpPr>
          <p:cNvPr id="22" name="Text 18"/>
          <p:cNvSpPr/>
          <p:nvPr/>
        </p:nvSpPr>
        <p:spPr>
          <a:xfrm>
            <a:off x="6565392" y="365760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</a:t>
            </a:r>
            <a:endParaRPr lang="en-US" sz="1300" dirty="0"/>
          </a:p>
        </p:txBody>
      </p:sp>
      <p:sp>
        <p:nvSpPr>
          <p:cNvPr id="23" name="Text 19"/>
          <p:cNvSpPr/>
          <p:nvPr/>
        </p:nvSpPr>
        <p:spPr>
          <a:xfrm>
            <a:off x="7059168" y="3538728"/>
            <a:ext cx="45262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5S + endereçamento do almoxarifado</a:t>
            </a:r>
            <a:endParaRPr lang="en-US" sz="1200" dirty="0"/>
          </a:p>
        </p:txBody>
      </p:sp>
      <p:sp>
        <p:nvSpPr>
          <p:cNvPr id="24" name="Shape 20"/>
          <p:cNvSpPr/>
          <p:nvPr/>
        </p:nvSpPr>
        <p:spPr>
          <a:xfrm>
            <a:off x="6400800" y="4261104"/>
            <a:ext cx="5285232" cy="603504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5" name="Shape 21"/>
          <p:cNvSpPr/>
          <p:nvPr/>
        </p:nvSpPr>
        <p:spPr>
          <a:xfrm>
            <a:off x="6565392" y="4379976"/>
            <a:ext cx="365760" cy="365760"/>
          </a:xfrm>
          <a:prstGeom prst="ellipse">
            <a:avLst/>
          </a:prstGeom>
          <a:solidFill>
            <a:srgbClr val="B77400"/>
          </a:solidFill>
          <a:ln/>
        </p:spPr>
      </p:sp>
      <p:sp>
        <p:nvSpPr>
          <p:cNvPr id="26" name="Text 22"/>
          <p:cNvSpPr/>
          <p:nvPr/>
        </p:nvSpPr>
        <p:spPr>
          <a:xfrm>
            <a:off x="6565392" y="4379976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</a:t>
            </a:r>
            <a:endParaRPr lang="en-US" sz="1300" dirty="0"/>
          </a:p>
        </p:txBody>
      </p:sp>
      <p:sp>
        <p:nvSpPr>
          <p:cNvPr id="27" name="Text 23"/>
          <p:cNvSpPr/>
          <p:nvPr/>
        </p:nvSpPr>
        <p:spPr>
          <a:xfrm>
            <a:off x="7059168" y="4261104"/>
            <a:ext cx="45262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Política de estoque mín/máx — 120 itens</a:t>
            </a:r>
            <a:endParaRPr lang="en-US" sz="1200" dirty="0"/>
          </a:p>
        </p:txBody>
      </p:sp>
      <p:sp>
        <p:nvSpPr>
          <p:cNvPr id="28" name="Shape 24"/>
          <p:cNvSpPr/>
          <p:nvPr/>
        </p:nvSpPr>
        <p:spPr>
          <a:xfrm>
            <a:off x="6400800" y="4983480"/>
            <a:ext cx="5285232" cy="603504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9" name="Shape 25"/>
          <p:cNvSpPr/>
          <p:nvPr/>
        </p:nvSpPr>
        <p:spPr>
          <a:xfrm>
            <a:off x="6565392" y="5102352"/>
            <a:ext cx="365760" cy="365760"/>
          </a:xfrm>
          <a:prstGeom prst="ellipse">
            <a:avLst/>
          </a:prstGeom>
          <a:solidFill>
            <a:srgbClr val="8E8E93"/>
          </a:solidFill>
          <a:ln/>
        </p:spPr>
      </p:sp>
      <p:sp>
        <p:nvSpPr>
          <p:cNvPr id="30" name="Text 26"/>
          <p:cNvSpPr/>
          <p:nvPr/>
        </p:nvSpPr>
        <p:spPr>
          <a:xfrm>
            <a:off x="6565392" y="5102352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</a:t>
            </a:r>
            <a:endParaRPr lang="en-US" sz="1300" dirty="0"/>
          </a:p>
        </p:txBody>
      </p:sp>
      <p:sp>
        <p:nvSpPr>
          <p:cNvPr id="31" name="Text 27"/>
          <p:cNvSpPr/>
          <p:nvPr/>
        </p:nvSpPr>
        <p:spPr>
          <a:xfrm>
            <a:off x="7059168" y="4983480"/>
            <a:ext cx="452628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20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Preditiva por sensoriamento — fase 2 (fora do escopo)</a:t>
            </a:r>
            <a:endParaRPr lang="en-US" sz="1200" dirty="0"/>
          </a:p>
        </p:txBody>
      </p:sp>
      <p:sp>
        <p:nvSpPr>
          <p:cNvPr id="32" name="Text 28"/>
          <p:cNvSpPr/>
          <p:nvPr/>
        </p:nvSpPr>
        <p:spPr>
          <a:xfrm>
            <a:off x="6400800" y="5806440"/>
            <a:ext cx="5285232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8E8E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Verde: ganhos rápidos (pilotos imediatos)  ·  Âmbar: planejadas no Improve  ·  Cinza: registradas para o futuro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IMPROVE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1155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que foi implementado — R$ 19,5 mil de R$ 25 mil</a:t>
            </a:r>
            <a:endParaRPr lang="en-US" sz="2700" dirty="0"/>
          </a:p>
        </p:txBody>
      </p:sp>
      <p:pic>
        <p:nvPicPr>
          <p:cNvPr id="4" name="Image 0" descr="logo_d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7080" y="6355080"/>
            <a:ext cx="960120" cy="310896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02920" y="1371600"/>
            <a:ext cx="3593592" cy="1645920"/>
          </a:xfrm>
          <a:prstGeom prst="roundRect">
            <a:avLst>
              <a:gd name="adj" fmla="val 3056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49224" y="1481328"/>
            <a:ext cx="330098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Kits de peças críticas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49224" y="1810512"/>
            <a:ext cx="3300984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Curva ABC do consumo + kits selados junto às linhas 2 e 5, depois replicados.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649224" y="2670048"/>
            <a:ext cx="3300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R$ 14,0 mil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4325112" y="1371600"/>
            <a:ext cx="3593592" cy="1645920"/>
          </a:xfrm>
          <a:prstGeom prst="roundRect">
            <a:avLst>
              <a:gd name="adj" fmla="val 3056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471416" y="1481328"/>
            <a:ext cx="330098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Guias de troubleshooting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4471416" y="1810512"/>
            <a:ext cx="3300984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modos de falha documentados com os técnicos seniores e validados em OS reais.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471416" y="2670048"/>
            <a:ext cx="3300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R$ 0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8147304" y="1371600"/>
            <a:ext cx="3593592" cy="1645920"/>
          </a:xfrm>
          <a:prstGeom prst="roundRect">
            <a:avLst>
              <a:gd name="adj" fmla="val 3056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93608" y="1481328"/>
            <a:ext cx="330098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5S + endereçamento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8293608" y="1810512"/>
            <a:ext cx="3300984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Mutirão no almoxarifado com etiquetas vinculadas ao WMS.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8293608" y="2670048"/>
            <a:ext cx="3300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R$ 3,5 mil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02920" y="3182112"/>
            <a:ext cx="3593592" cy="1645920"/>
          </a:xfrm>
          <a:prstGeom prst="roundRect">
            <a:avLst>
              <a:gd name="adj" fmla="val 3056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49224" y="3291840"/>
            <a:ext cx="330098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Estoque mín/máx</a:t>
            </a:r>
            <a:endParaRPr lang="en-US" sz="1350" dirty="0"/>
          </a:p>
        </p:txBody>
      </p:sp>
      <p:sp>
        <p:nvSpPr>
          <p:cNvPr id="19" name="Text 16"/>
          <p:cNvSpPr/>
          <p:nvPr/>
        </p:nvSpPr>
        <p:spPr>
          <a:xfrm>
            <a:off x="649224" y="3621024"/>
            <a:ext cx="3300984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Política para 120 itens críticos parametrizada no ERP.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649224" y="4480560"/>
            <a:ext cx="3300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R$ 0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4325112" y="3182112"/>
            <a:ext cx="3593592" cy="1645920"/>
          </a:xfrm>
          <a:prstGeom prst="roundRect">
            <a:avLst>
              <a:gd name="adj" fmla="val 3056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4471416" y="3291840"/>
            <a:ext cx="330098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Treinamento dos 12 técnicos</a:t>
            </a:r>
            <a:endParaRPr lang="en-US" sz="1350" dirty="0"/>
          </a:p>
        </p:txBody>
      </p:sp>
      <p:sp>
        <p:nvSpPr>
          <p:cNvPr id="23" name="Text 20"/>
          <p:cNvSpPr/>
          <p:nvPr/>
        </p:nvSpPr>
        <p:spPr>
          <a:xfrm>
            <a:off x="4471416" y="3621024"/>
            <a:ext cx="3300984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Turmas de 4 h por turno com simulação prática de diagnóstico.</a:t>
            </a:r>
            <a:endParaRPr lang="en-US" sz="1100" dirty="0"/>
          </a:p>
        </p:txBody>
      </p:sp>
      <p:sp>
        <p:nvSpPr>
          <p:cNvPr id="24" name="Text 21"/>
          <p:cNvSpPr/>
          <p:nvPr/>
        </p:nvSpPr>
        <p:spPr>
          <a:xfrm>
            <a:off x="4471416" y="4480560"/>
            <a:ext cx="3300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R$ 2,0 mil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8147304" y="3182112"/>
            <a:ext cx="3593592" cy="1645920"/>
          </a:xfrm>
          <a:prstGeom prst="roundRect">
            <a:avLst>
              <a:gd name="adj" fmla="val 3056"/>
            </a:avLst>
          </a:prstGeom>
          <a:solidFill>
            <a:srgbClr val="FFFFFF"/>
          </a:solidFill>
          <a:ln w="9525">
            <a:solidFill>
              <a:srgbClr val="E3E3E5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8293608" y="3291840"/>
            <a:ext cx="330098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Técnico de referência por turno</a:t>
            </a:r>
            <a:endParaRPr lang="en-US" sz="1350" dirty="0"/>
          </a:p>
        </p:txBody>
      </p:sp>
      <p:sp>
        <p:nvSpPr>
          <p:cNvPr id="27" name="Text 24"/>
          <p:cNvSpPr/>
          <p:nvPr/>
        </p:nvSpPr>
        <p:spPr>
          <a:xfrm>
            <a:off x="8293608" y="3621024"/>
            <a:ext cx="3300984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5C5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Escala revisada para 1º atendimento das linhas 2 e 5 — sem contratação.</a:t>
            </a:r>
            <a:endParaRPr lang="en-US" sz="1100" dirty="0"/>
          </a:p>
        </p:txBody>
      </p:sp>
      <p:sp>
        <p:nvSpPr>
          <p:cNvPr id="28" name="Text 25"/>
          <p:cNvSpPr/>
          <p:nvPr/>
        </p:nvSpPr>
        <p:spPr>
          <a:xfrm>
            <a:off x="8293608" y="4480560"/>
            <a:ext cx="3300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E125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R$ 0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502920" y="5074920"/>
            <a:ext cx="11183112" cy="1234440"/>
          </a:xfrm>
          <a:prstGeom prst="roundRect">
            <a:avLst>
              <a:gd name="adj" fmla="val 4074"/>
            </a:avLst>
          </a:prstGeom>
          <a:solidFill>
            <a:srgbClr val="F0F9F3"/>
          </a:solidFill>
          <a:ln w="9525">
            <a:solidFill>
              <a:srgbClr val="CFE9D9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731520" y="5230368"/>
            <a:ext cx="10744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b="1" dirty="0">
                <a:solidFill>
                  <a:srgbClr val="2E9E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Piloto nas linhas 2 e 5 (4 semanas):  </a:t>
            </a:r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1C1C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espera de peça 2,3 → 0,6 h/OS  ·  diagnóstico 1,1 → 0,6 h/OS  ·  MTTR das linhas-piloto 7,4 → 3,6 h. Soluções replicadas às linhas 1, 3 e 4 a partir de 23/11.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2026-07-09T14:34:22Z</dcterms:created>
  <dcterms:modified xsi:type="dcterms:W3CDTF">2026-07-09T14:34:22Z</dcterms:modified>
</cp:coreProperties>
</file>