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private/tmp/claude-501/-Users-guilherme-voitto-Documents-projetos/de027529-c6c4-42e2-b607-a45f85eb0e77/scratchpad/lss/assets/logo_dark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pic>
        <p:nvPicPr>
          <p:cNvPr id="3" name="Image 1" descr="/private/tmp/claude-501/-Users-guilherme-voitto-Documents-projetos/de027529-c6c4-42e2-b607-a45f85eb0e77/scratchpad/lss/assets/curve_cov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920240"/>
            <a:ext cx="7616952" cy="30449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85800" y="14173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 SEIS SIGMA  •  PROJETO GREEN BELT  •  GB-2026-047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783080"/>
            <a:ext cx="87782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REDUÇÃO DE ERROS DE</a:t>
            </a:r>
            <a:endParaRPr lang="en-US" sz="4400" dirty="0"/>
          </a:p>
          <a:p>
            <a:pPr algn="l" indent="0" marL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FATURAMENTO NO CSC</a:t>
            </a:r>
            <a:endParaRPr lang="en-US" sz="4400" dirty="0"/>
          </a:p>
        </p:txBody>
      </p:sp>
      <p:sp>
        <p:nvSpPr>
          <p:cNvPr id="6" name="Text 2"/>
          <p:cNvSpPr/>
          <p:nvPr/>
        </p:nvSpPr>
        <p:spPr>
          <a:xfrm>
            <a:off x="685800" y="370332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Apresentação executiva de encerramento — metodologia DMAIC</a:t>
            </a:r>
            <a:endParaRPr lang="en-US" sz="1500" dirty="0"/>
          </a:p>
        </p:txBody>
      </p:sp>
      <p:sp>
        <p:nvSpPr>
          <p:cNvPr id="7" name="Shape 3"/>
          <p:cNvSpPr/>
          <p:nvPr/>
        </p:nvSpPr>
        <p:spPr>
          <a:xfrm>
            <a:off x="713232" y="4343400"/>
            <a:ext cx="2926080" cy="0"/>
          </a:xfrm>
          <a:prstGeom prst="line">
            <a:avLst/>
          </a:prstGeom>
          <a:noFill/>
          <a:ln w="38100">
            <a:solidFill>
              <a:srgbClr val="E1251B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685800" y="4526280"/>
            <a:ext cx="6858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Belt líder:  </a:t>
            </a:r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Thiago Ramos (Excelência Operacional)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Champion:  </a:t>
            </a:r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Marina Castro   </a:t>
            </a:r>
            <a:pPr algn="l" indent="0" marL="0">
              <a:buNone/>
            </a:pPr>
            <a:r>
              <a:rPr lang="en-US" sz="12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Sponsor:  </a:t>
            </a:r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Rogério Antunes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Período:  </a:t>
            </a:r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13/07/2026 – 11/12/2026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private/tmp/claude-501/-Users-guilherme-voitto-Documents-projetos/de027529-c6c4-42e2-b607-a45f85eb0e77/scratchpad/lss/assets/logo_dark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4572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58368" y="749808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Novo patamar estável — em rota para a meta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548640" y="1600200"/>
            <a:ext cx="3602736" cy="2286000"/>
          </a:xfrm>
          <a:prstGeom prst="roundRect">
            <a:avLst>
              <a:gd name="adj" fmla="val 2400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49808" y="178308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2,6%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749808" y="2606040"/>
            <a:ext cx="3200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Taxa de faturas com erro (Y)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49808" y="301752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novo patamar estável no gráfico p vs. 6,2% no baseline (−58%) — meta de 2,0%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297680" y="1600200"/>
            <a:ext cx="3602736" cy="2286000"/>
          </a:xfrm>
          <a:prstGeom prst="roundRect">
            <a:avLst>
              <a:gd name="adj" fmla="val 2400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498848" y="178308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R$ 30 mil</a:t>
            </a:r>
            <a:endParaRPr lang="en-US" sz="4000" dirty="0"/>
          </a:p>
        </p:txBody>
      </p:sp>
      <p:sp>
        <p:nvSpPr>
          <p:cNvPr id="11" name="Text 8"/>
          <p:cNvSpPr/>
          <p:nvPr/>
        </p:nvSpPr>
        <p:spPr>
          <a:xfrm>
            <a:off x="4498848" y="2606040"/>
            <a:ext cx="3200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 de retrabalho / mês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498848" y="301752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teto fixado no plano de controle, contra R$ 88 mil/mês no baseline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8046720" y="1600200"/>
            <a:ext cx="3602736" cy="2286000"/>
          </a:xfrm>
          <a:prstGeom prst="roundRect">
            <a:avLst>
              <a:gd name="adj" fmla="val 2400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47888" y="178308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R$ 696 mil</a:t>
            </a:r>
            <a:endParaRPr lang="en-US" sz="4000" dirty="0"/>
          </a:p>
        </p:txBody>
      </p:sp>
      <p:sp>
        <p:nvSpPr>
          <p:cNvPr id="15" name="Text 12"/>
          <p:cNvSpPr/>
          <p:nvPr/>
        </p:nvSpPr>
        <p:spPr>
          <a:xfrm>
            <a:off x="8247888" y="2606040"/>
            <a:ext cx="3200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 savings projetados / ano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8247888" y="301752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Retrabalho, concessões e custo financeiro do atraso — validação Financeiro em 07/07/2026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548640" y="4160520"/>
            <a:ext cx="3602736" cy="1051560"/>
          </a:xfrm>
          <a:prstGeom prst="roundRect">
            <a:avLst>
              <a:gd name="adj" fmla="val 5217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31520" y="4261104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R$ 14,5 mil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731520" y="4663440"/>
            <a:ext cx="329184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investimento das ações (limite: R$ 18 mil) — payback de 2 meses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4297680" y="4160520"/>
            <a:ext cx="3602736" cy="1051560"/>
          </a:xfrm>
          <a:prstGeom prst="roundRect">
            <a:avLst>
              <a:gd name="adj" fmla="val 5217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480560" y="4261104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52 dias</a:t>
            </a:r>
            <a:endParaRPr lang="en-US" sz="1900" dirty="0"/>
          </a:p>
        </p:txBody>
      </p:sp>
      <p:sp>
        <p:nvSpPr>
          <p:cNvPr id="22" name="Text 19"/>
          <p:cNvSpPr/>
          <p:nvPr/>
        </p:nvSpPr>
        <p:spPr>
          <a:xfrm>
            <a:off x="4480560" y="4663440"/>
            <a:ext cx="329184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PMR alvo do faturamento B2B (baseline: 62 dias)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8046720" y="4160520"/>
            <a:ext cx="3602736" cy="1051560"/>
          </a:xfrm>
          <a:prstGeom prst="roundRect">
            <a:avLst>
              <a:gd name="adj" fmla="val 5217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8229600" y="4261104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LSC 3,6%</a:t>
            </a:r>
            <a:endParaRPr lang="en-US" sz="1900" dirty="0"/>
          </a:p>
        </p:txBody>
      </p:sp>
      <p:sp>
        <p:nvSpPr>
          <p:cNvPr id="25" name="Text 22"/>
          <p:cNvSpPr/>
          <p:nvPr/>
        </p:nvSpPr>
        <p:spPr>
          <a:xfrm>
            <a:off x="8229600" y="4663440"/>
            <a:ext cx="329184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limites do gráfico p recalculados após o novo patamar (LC 2,6%)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66928" y="5577840"/>
            <a:ext cx="11064240" cy="0"/>
          </a:xfrm>
          <a:prstGeom prst="line">
            <a:avLst/>
          </a:prstGeom>
          <a:noFill/>
          <a:ln w="12700">
            <a:solidFill>
              <a:srgbClr val="2C2C2C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66928" y="57424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Patamar medido no fechamento de novembro/2026 com todas as soluções ativas · limites do gráfico p recalculados somente após evidência de estabilidade · ganho auditado pelo Financeiro após 6 meses de sustentação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o ganho não vai embora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3593592" cy="3108960"/>
          </a:xfrm>
          <a:prstGeom prst="roundRect">
            <a:avLst>
              <a:gd name="adj" fmla="val 161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49224" y="1554480"/>
            <a:ext cx="512064" cy="512064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7" name="Text 4"/>
          <p:cNvSpPr/>
          <p:nvPr/>
        </p:nvSpPr>
        <p:spPr>
          <a:xfrm>
            <a:off x="649224" y="155448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9224" y="2212848"/>
            <a:ext cx="33009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Plano de controle com 5 itens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649224" y="2834640"/>
            <a:ext cx="3300984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taxa de faturas com erro (Y ≤ 2,0%, LC 2,6% e LSC 3,6%) é protegida por 3 X's monitorados: aditivos parametrizados em D+2, bloqueios de cadastro tratados em 24 h e adesão de 100% ao checklist.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325112" y="1371600"/>
            <a:ext cx="3593592" cy="3108960"/>
          </a:xfrm>
          <a:prstGeom prst="roundRect">
            <a:avLst>
              <a:gd name="adj" fmla="val 161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471416" y="1554480"/>
            <a:ext cx="512064" cy="512064"/>
          </a:xfrm>
          <a:prstGeom prst="ellipse">
            <a:avLst/>
          </a:prstGeom>
          <a:solidFill>
            <a:srgbClr val="E1251B"/>
          </a:solidFill>
          <a:ln/>
        </p:spPr>
      </p:sp>
      <p:sp>
        <p:nvSpPr>
          <p:cNvPr id="12" name="Text 9"/>
          <p:cNvSpPr/>
          <p:nvPr/>
        </p:nvSpPr>
        <p:spPr>
          <a:xfrm>
            <a:off x="4471416" y="155448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4471416" y="2212848"/>
            <a:ext cx="33009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OCAP — quatro sinais, quatro reações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4471416" y="2834640"/>
            <a:ext cx="3300984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A: ponto acima do LSC → contenção em 30 min. B: 7 pontos acima da LC ou tendência de 6 → diagnóstico dirigido em 24 h. C: X fora do padrão → tratar na origem no mesmo dia. D: pico de fechamento de trimestre → reforço preventivo.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8147304" y="1371600"/>
            <a:ext cx="3593592" cy="3108960"/>
          </a:xfrm>
          <a:prstGeom prst="roundRect">
            <a:avLst>
              <a:gd name="adj" fmla="val 161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293608" y="1554480"/>
            <a:ext cx="512064" cy="512064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17" name="Text 14"/>
          <p:cNvSpPr/>
          <p:nvPr/>
        </p:nvSpPr>
        <p:spPr>
          <a:xfrm>
            <a:off x="8293608" y="155448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8293608" y="2212848"/>
            <a:ext cx="33009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Padronização e handover</a:t>
            </a:r>
            <a:endParaRPr lang="en-US" sz="1450" dirty="0"/>
          </a:p>
        </p:txBody>
      </p:sp>
      <p:sp>
        <p:nvSpPr>
          <p:cNvPr id="19" name="Text 16"/>
          <p:cNvSpPr/>
          <p:nvPr/>
        </p:nvSpPr>
        <p:spPr>
          <a:xfrm>
            <a:off x="8293608" y="2834640"/>
            <a:ext cx="3300984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gestão do plano passa do Green Belt para a dona do processo, Marina Castro, em 11/12/2026, com revisão mensal nos 3 primeiros meses e trimestral depois. Vigência de 12 meses.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02920" y="4709160"/>
            <a:ext cx="11183112" cy="1508760"/>
          </a:xfrm>
          <a:prstGeom prst="roundRect">
            <a:avLst>
              <a:gd name="adj" fmla="val 3333"/>
            </a:avLst>
          </a:prstGeom>
          <a:solidFill>
            <a:srgbClr val="FDEAE8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31520" y="486460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PRINCÍPIO DA FASE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731520" y="5175504"/>
            <a:ext cx="106984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Controlamos os X's para proteger o Y: se o aditivo é parametrizado em D+2, a tarifa não sai errada; se o cadastro é validado na emissão, a fatura não volta contestada. Sinal tratado sem registro no diário de bordo é considerado não tratado.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ENCERRAMENTO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Lições aprendidas e próximos passos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5532120" cy="4846320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5544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LIÇÕES APRENDIDAS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731520" y="1883664"/>
            <a:ext cx="507492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erro não estava no cálculo — estava no cadastro.  </a:t>
            </a:r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Tarifa de aditivo e dado do tomador respondiam por 71,5% das faturas com erro; o faturamento apenas reproduzia o que recebia.
</a:t>
            </a:r>
            <a:pPr algn="l" indent="0" marL="0">
              <a:buNone/>
            </a:pPr>
            <a:r>
              <a:rPr lang="en-US" sz="12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Dado crítico sem dono degrada.  </a:t>
            </a:r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cadastro era editável por várias áreas e nunca havia sido medido — sem governança, a correção não se sustenta.
</a:t>
            </a:r>
            <a:pPr algn="l" indent="0" marL="0">
              <a:buNone/>
            </a:pPr>
            <a:r>
              <a:rPr lang="en-US" sz="12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Sinal sazonal se antecipa.  </a:t>
            </a:r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 picos de 8,5% nos fechamentos de trimestre viraram gatilho preventivo no OCAP, não uma surpresa recorrente.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309360" y="1371600"/>
            <a:ext cx="5376672" cy="4846320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37960" y="15544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PRÓXIMOS PASSOS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537960" y="1965960"/>
            <a:ext cx="1207008" cy="365760"/>
          </a:xfrm>
          <a:prstGeom prst="roundRect">
            <a:avLst>
              <a:gd name="adj" fmla="val 15000"/>
            </a:avLst>
          </a:prstGeom>
          <a:solidFill>
            <a:srgbClr val="141414"/>
          </a:solidFill>
          <a:ln/>
        </p:spPr>
      </p:sp>
      <p:sp>
        <p:nvSpPr>
          <p:cNvPr id="11" name="Text 8"/>
          <p:cNvSpPr/>
          <p:nvPr/>
        </p:nvSpPr>
        <p:spPr>
          <a:xfrm>
            <a:off x="6537960" y="1965960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jan/2027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7882128" y="1856232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Consolidar o patamar de 2,0% e recalcular os limites do gráfico p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537960" y="2999232"/>
            <a:ext cx="1207008" cy="365760"/>
          </a:xfrm>
          <a:prstGeom prst="roundRect">
            <a:avLst>
              <a:gd name="adj" fmla="val 15000"/>
            </a:avLst>
          </a:prstGeom>
          <a:solidFill>
            <a:srgbClr val="141414"/>
          </a:solidFill>
          <a:ln/>
        </p:spPr>
      </p:sp>
      <p:sp>
        <p:nvSpPr>
          <p:cNvPr id="14" name="Text 11"/>
          <p:cNvSpPr/>
          <p:nvPr/>
        </p:nvSpPr>
        <p:spPr>
          <a:xfrm>
            <a:off x="6537960" y="2999232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fev/2027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7882128" y="2889504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Revisão mensal do plano de controle com a dona do processo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6537960" y="4032504"/>
            <a:ext cx="1207008" cy="365760"/>
          </a:xfrm>
          <a:prstGeom prst="roundRect">
            <a:avLst>
              <a:gd name="adj" fmla="val 15000"/>
            </a:avLst>
          </a:prstGeom>
          <a:solidFill>
            <a:srgbClr val="141414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4032504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jun/2027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7882128" y="3922776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Auditoria do Financeiro após 6 meses de sustentação (R$ 696 mil/ano)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6537960" y="5065776"/>
            <a:ext cx="1207008" cy="365760"/>
          </a:xfrm>
          <a:prstGeom prst="roundRect">
            <a:avLst>
              <a:gd name="adj" fmla="val 15000"/>
            </a:avLst>
          </a:prstGeom>
          <a:solidFill>
            <a:srgbClr val="141414"/>
          </a:solidFill>
          <a:ln/>
        </p:spPr>
      </p:sp>
      <p:sp>
        <p:nvSpPr>
          <p:cNvPr id="20" name="Text 17"/>
          <p:cNvSpPr/>
          <p:nvPr/>
        </p:nvSpPr>
        <p:spPr>
          <a:xfrm>
            <a:off x="6537960" y="5065776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Contínuo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7882128" y="4956048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Reavaliar a trava de faixa de tarifa e o nivelamento de volume, adiados na priorização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private/tmp/claude-501/-Users-guilherme-voitto-Documents-projetos/de027529-c6c4-42e2-b607-a45f85eb0e77/scratchpad/lss/assets/logo_dark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pic>
        <p:nvPicPr>
          <p:cNvPr id="3" name="Image 1" descr="/private/tmp/claude-501/-Users-guilherme-voitto-Documents-projetos/de027529-c6c4-42e2-b607-a45f85eb0e77/scratchpad/lss/assets/curve_en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3108960"/>
            <a:ext cx="5239512" cy="265176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210312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OBRIGADO</a:t>
            </a:r>
            <a:endParaRPr lang="en-US" sz="5400" dirty="0"/>
          </a:p>
        </p:txBody>
      </p:sp>
      <p:sp>
        <p:nvSpPr>
          <p:cNvPr id="5" name="Shape 1"/>
          <p:cNvSpPr/>
          <p:nvPr/>
        </p:nvSpPr>
        <p:spPr>
          <a:xfrm>
            <a:off x="713232" y="3246120"/>
            <a:ext cx="2926080" cy="0"/>
          </a:xfrm>
          <a:prstGeom prst="line">
            <a:avLst/>
          </a:prstGeom>
          <a:noFill/>
          <a:ln w="38100">
            <a:solidFill>
              <a:srgbClr val="E1251B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685800" y="347472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Thiago Ramos  </a:t>
            </a:r>
            <a:pPr algn="l" indent="0" marL="0">
              <a:buNone/>
            </a:pPr>
            <a:r>
              <a:rPr lang="en-US" sz="13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Green Belt líder · Excelência Operacional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Equipe:  </a:t>
            </a:r>
            <a:pPr algn="l" indent="0" marL="0">
              <a:buNone/>
            </a:pPr>
            <a:r>
              <a:rPr lang="en-US" sz="13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Priscila Fontes · Gustavo Reis · Daniela Souza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Champion:  </a:t>
            </a:r>
            <a:pPr algn="l" indent="0" marL="0">
              <a:buNone/>
            </a:pPr>
            <a:r>
              <a:rPr lang="en-US" sz="13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Marina Castro      </a:t>
            </a:r>
            <a:pPr algn="l" indent="0" marL="0">
              <a:buNone/>
            </a:pPr>
            <a:r>
              <a:rPr lang="en-US" sz="13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Sponsor:  </a:t>
            </a:r>
            <a:pPr algn="l" indent="0" marL="0">
              <a:buNone/>
            </a:pPr>
            <a:r>
              <a:rPr lang="en-US" sz="13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Rogério Antunes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85800" y="60350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Projeto GB-2026-047 · Lean Seis Sigma · Metodologia DMAIC · 11/12/2026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que este projeto era prioridade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2724912" cy="1371600"/>
          </a:xfrm>
          <a:prstGeom prst="roundRect">
            <a:avLst>
              <a:gd name="adj" fmla="val 3667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30936" y="1481328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6,2%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30936" y="2048256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Faturas com erro — quatro vezes a referência interna de 1,5%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3364992" y="1371600"/>
            <a:ext cx="2724912" cy="1371600"/>
          </a:xfrm>
          <a:prstGeom prst="roundRect">
            <a:avLst>
              <a:gd name="adj" fmla="val 3667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493008" y="1481328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590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3493008" y="2048256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Faturas com erro por mês, de 9.500 emitidas para contratos B2B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227064" y="1371600"/>
            <a:ext cx="2724912" cy="1371600"/>
          </a:xfrm>
          <a:prstGeom prst="roundRect">
            <a:avLst>
              <a:gd name="adj" fmla="val 3667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55080" y="1481328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R$ 88 mil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6355080" y="2048256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 mensal de retrabalho, reemissão e concessões comerciais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9089136" y="1371600"/>
            <a:ext cx="2596896" cy="1371600"/>
          </a:xfrm>
          <a:prstGeom prst="roundRect">
            <a:avLst>
              <a:gd name="adj" fmla="val 3667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217152" y="1481328"/>
            <a:ext cx="234086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62 dias</a:t>
            </a:r>
            <a:endParaRPr lang="en-US" sz="3000" dirty="0"/>
          </a:p>
        </p:txBody>
      </p:sp>
      <p:sp>
        <p:nvSpPr>
          <p:cNvPr id="16" name="Text 13"/>
          <p:cNvSpPr/>
          <p:nvPr/>
        </p:nvSpPr>
        <p:spPr>
          <a:xfrm>
            <a:off x="9217152" y="2048256"/>
            <a:ext cx="234086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Prazo médio de recebimento, contra 48 dias contratuais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502920" y="3063240"/>
            <a:ext cx="7498080" cy="2926080"/>
          </a:xfrm>
          <a:prstGeom prst="roundRect">
            <a:avLst>
              <a:gd name="adj" fmla="val 1719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85800" y="32461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PROBLEMA NO CENTRO DE SERVIÇOS COMPARTILHADOS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685800" y="3584448"/>
            <a:ext cx="708660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Entre jan/2025 e jun/2026, o CSC apresentou taxa média de 6,2% de faturas com erro (baseline medido no ERP a partir de contestações e reemissões), com picos de 8,5% nos fechamentos de trimestre. </a:t>
            </a:r>
            <a:pPr algn="l" indent="0" marL="0">
              <a:buNone/>
            </a:pPr>
            <a:r>
              <a:rPr lang="en-US" sz="13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ocorrências concentravam-se em contratos com aditivos (57% dos casos) e em serviços de valor variável</a:t>
            </a:r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nos modos de falha “tarifa divergente do contrato” e “dados cadastrais incorretos”. </a:t>
            </a:r>
            <a:pPr algn="l" indent="0" marL="0">
              <a:buNone/>
            </a:pPr>
            <a:r>
              <a:rPr lang="en-US" sz="13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causas-raiz não eram conhecidas: </a:t>
            </a:r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erro só aparecia na contestação do cliente, sem que ninguém tivesse medido o peso do cadastro e do fluxo de aditivos.</a:t>
            </a:r>
            <a:endParaRPr lang="en-US" sz="1350" dirty="0"/>
          </a:p>
        </p:txBody>
      </p:sp>
      <p:sp>
        <p:nvSpPr>
          <p:cNvPr id="20" name="Shape 17"/>
          <p:cNvSpPr/>
          <p:nvPr/>
        </p:nvSpPr>
        <p:spPr>
          <a:xfrm>
            <a:off x="8183880" y="3063240"/>
            <a:ext cx="3502152" cy="2926080"/>
          </a:xfrm>
          <a:prstGeom prst="roundRect">
            <a:avLst>
              <a:gd name="adj" fmla="val 1719"/>
            </a:avLst>
          </a:prstGeom>
          <a:solidFill>
            <a:srgbClr val="FDEAE8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366760" y="324612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ALINHAMENTO ESTRATÉGICO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8366760" y="3584448"/>
            <a:ext cx="315468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Projeto vinculado ao objetivo de excelência em serviços e capital de giro, com patrocínio direto da Diretoria Administrativo-Financeira e orçamento aprovado de R$ 18 mil.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problema à meta SMART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5532120" cy="2743200"/>
          </a:xfrm>
          <a:prstGeom prst="roundRect">
            <a:avLst>
              <a:gd name="adj" fmla="val 18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5800" y="153619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DECLARAÇÃO DO PROBLEMA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685800" y="1865376"/>
            <a:ext cx="516636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Taxa de 6,2% de faturas com erro no CSC (jan/2025–jun/2026), medida no ERP a partir de contestações procedentes e reemissões, custando R$ 88 mil/mês e atrasando o recebimento — sem causas nem soluções pressupostas.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309360" y="1371600"/>
            <a:ext cx="5376672" cy="2743200"/>
          </a:xfrm>
          <a:prstGeom prst="roundRect">
            <a:avLst>
              <a:gd name="adj" fmla="val 1833"/>
            </a:avLst>
          </a:prstGeom>
          <a:solidFill>
            <a:srgbClr val="FDEAE8"/>
          </a:solidFill>
          <a:ln w="9525">
            <a:solidFill>
              <a:srgbClr val="F5CFCB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309360" y="1371600"/>
            <a:ext cx="82296" cy="2743200"/>
          </a:xfrm>
          <a:prstGeom prst="rect">
            <a:avLst/>
          </a:prstGeom>
          <a:solidFill>
            <a:srgbClr val="E1251B"/>
          </a:solidFill>
          <a:ln/>
        </p:spPr>
      </p:sp>
      <p:sp>
        <p:nvSpPr>
          <p:cNvPr id="10" name="Text 7"/>
          <p:cNvSpPr/>
          <p:nvPr/>
        </p:nvSpPr>
        <p:spPr>
          <a:xfrm>
            <a:off x="6547104" y="153619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 SMART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6547104" y="1865376"/>
            <a:ext cx="493776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Reduzir a taxa de faturas com erro do CSC de 6,2% para 2,0% (−68%) até 11/12/2026</a:t>
            </a:r>
            <a:pPr algn="l" indent="0" marL="0">
              <a:buNone/>
            </a:pPr>
            <a:r>
              <a:rPr lang="en-US" sz="14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mantendo o prazo de emissão do faturamento e sem alteração das regras comerciais vigentes.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502920" y="4343400"/>
            <a:ext cx="5532120" cy="1874520"/>
          </a:xfrm>
          <a:prstGeom prst="roundRect">
            <a:avLst>
              <a:gd name="adj" fmla="val 268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85800" y="449884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DENTRO DO ESCOPO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685800" y="4809744"/>
            <a:ext cx="51663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Faturamento B2B do CSC, da apuração ao envio  •  contratos ativos com e sem aditivos  •  cadastro de itens, tarifas e regras no ERP  •  rotinas de conferência e fechamento mensal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309360" y="4343400"/>
            <a:ext cx="5376672" cy="1874520"/>
          </a:xfrm>
          <a:prstGeom prst="roundRect">
            <a:avLst>
              <a:gd name="adj" fmla="val 268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92240" y="449884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FORA DO ESCOPO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6492240" y="4809744"/>
            <a:ext cx="50292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Renegociação comercial de contratos  •  cobrança e recuperação de inadimplência  •  substituição do ERP (apenas parametrização)  •  faturamento de pessoa física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MÉTODO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Cinco fases, cinco meses — DMAIC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6" name="Text 3"/>
          <p:cNvSpPr/>
          <p:nvPr/>
        </p:nvSpPr>
        <p:spPr>
          <a:xfrm>
            <a:off x="612648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16152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216152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13/07 – 07/08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502920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0936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Charter aprovado, SIPOC do faturamento, VOC de clientes e árvore CTQ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2798064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12" name="Text 9"/>
          <p:cNvSpPr/>
          <p:nvPr/>
        </p:nvSpPr>
        <p:spPr>
          <a:xfrm>
            <a:off x="2907792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3511296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3511296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10/08 – 11/09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2798064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2926080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Definição operacional de erro, coleta no ERP e MSA por atributos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093208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18" name="Text 15"/>
          <p:cNvSpPr/>
          <p:nvPr/>
        </p:nvSpPr>
        <p:spPr>
          <a:xfrm>
            <a:off x="5202936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3000" dirty="0"/>
          </a:p>
        </p:txBody>
      </p:sp>
      <p:sp>
        <p:nvSpPr>
          <p:cNvPr id="19" name="Text 16"/>
          <p:cNvSpPr/>
          <p:nvPr/>
        </p:nvSpPr>
        <p:spPr>
          <a:xfrm>
            <a:off x="5806440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806440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14/09 – 16/10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5093208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221224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Pareto por modo de falha, Ishikawa 6M, matriz causa-efeito e 5 porquês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7388352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24" name="Text 21"/>
          <p:cNvSpPr/>
          <p:nvPr/>
        </p:nvSpPr>
        <p:spPr>
          <a:xfrm>
            <a:off x="7498080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endParaRPr lang="en-US" sz="3000" dirty="0"/>
          </a:p>
        </p:txBody>
      </p:sp>
      <p:sp>
        <p:nvSpPr>
          <p:cNvPr id="25" name="Text 22"/>
          <p:cNvSpPr/>
          <p:nvPr/>
        </p:nvSpPr>
        <p:spPr>
          <a:xfrm>
            <a:off x="8101584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8101584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19/10 – 20/11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7388352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516368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Matriz esforço × impacto, formulário de aditivos, poka-yoke e checklist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9683496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30" name="Text 27"/>
          <p:cNvSpPr/>
          <p:nvPr/>
        </p:nvSpPr>
        <p:spPr>
          <a:xfrm>
            <a:off x="9793224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3000" dirty="0"/>
          </a:p>
        </p:txBody>
      </p:sp>
      <p:sp>
        <p:nvSpPr>
          <p:cNvPr id="31" name="Text 28"/>
          <p:cNvSpPr/>
          <p:nvPr/>
        </p:nvSpPr>
        <p:spPr>
          <a:xfrm>
            <a:off x="10396728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10396728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23/11 – 11/12</a:t>
            </a:r>
            <a:endParaRPr lang="en-US" sz="950" dirty="0"/>
          </a:p>
        </p:txBody>
      </p:sp>
      <p:sp>
        <p:nvSpPr>
          <p:cNvPr id="33" name="Shape 30"/>
          <p:cNvSpPr/>
          <p:nvPr/>
        </p:nvSpPr>
        <p:spPr>
          <a:xfrm>
            <a:off x="9683496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9811512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Plano de controle, gráfico p, OCAP, padronização e handover</a:t>
            </a:r>
            <a:endParaRPr lang="en-US" sz="1150" dirty="0"/>
          </a:p>
        </p:txBody>
      </p:sp>
      <p:sp>
        <p:nvSpPr>
          <p:cNvPr id="35" name="Shape 32"/>
          <p:cNvSpPr/>
          <p:nvPr/>
        </p:nvSpPr>
        <p:spPr>
          <a:xfrm>
            <a:off x="502920" y="4892040"/>
            <a:ext cx="11183112" cy="1325880"/>
          </a:xfrm>
          <a:prstGeom prst="roundRect">
            <a:avLst>
              <a:gd name="adj" fmla="val 379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713232" y="5074920"/>
            <a:ext cx="10789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Disciplina de fase:  </a:t>
            </a:r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fase foi encerrada com tollgate junto ao Champion e ao Sponsor. As duas causas-raiz foram verificadas em casos concretos no gemba — o contrato 4471-B e o cliente 88123 — antes de qualquer parametrização no ERP.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Medir antes de opinar — baseline confiável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417320"/>
            <a:ext cx="6949440" cy="1261872"/>
          </a:xfrm>
          <a:prstGeom prst="roundRect">
            <a:avLst>
              <a:gd name="adj" fmla="val 398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13232" y="1755648"/>
            <a:ext cx="566928" cy="566928"/>
          </a:xfrm>
          <a:prstGeom prst="ellipse">
            <a:avLst/>
          </a:prstGeom>
          <a:solidFill>
            <a:srgbClr val="E1251B"/>
          </a:solidFill>
          <a:ln/>
        </p:spPr>
      </p:sp>
      <p:sp>
        <p:nvSpPr>
          <p:cNvPr id="7" name="Text 4"/>
          <p:cNvSpPr/>
          <p:nvPr/>
        </p:nvSpPr>
        <p:spPr>
          <a:xfrm>
            <a:off x="713232" y="175564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481328" y="1545336"/>
            <a:ext cx="5760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Definição operacional do Y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1481328" y="1874520"/>
            <a:ext cx="580644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“Fatura com erro” passou a ter definição única: contestação procedente do cliente ou cancelamento com reemissão por divergência de tarifa, valor, item ou dado cadastral.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02920" y="2834640"/>
            <a:ext cx="6949440" cy="1261872"/>
          </a:xfrm>
          <a:prstGeom prst="roundRect">
            <a:avLst>
              <a:gd name="adj" fmla="val 398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13232" y="3172968"/>
            <a:ext cx="566928" cy="566928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12" name="Text 9"/>
          <p:cNvSpPr/>
          <p:nvPr/>
        </p:nvSpPr>
        <p:spPr>
          <a:xfrm>
            <a:off x="713232" y="317296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1481328" y="2962656"/>
            <a:ext cx="5760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Sistema de medição validado (MSA)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481328" y="3291840"/>
            <a:ext cx="580644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avaliadores × 30 faturas × 2 rodadas em ordem aleatória contra o padrão do especialista, com critério de concordância ≥ 90% e Kappa ≥ 0,75.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502920" y="4251960"/>
            <a:ext cx="6949440" cy="1261872"/>
          </a:xfrm>
          <a:prstGeom prst="roundRect">
            <a:avLst>
              <a:gd name="adj" fmla="val 398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13232" y="4590288"/>
            <a:ext cx="566928" cy="566928"/>
          </a:xfrm>
          <a:prstGeom prst="ellipse">
            <a:avLst/>
          </a:prstGeom>
          <a:solidFill>
            <a:srgbClr val="E1251B"/>
          </a:solidFill>
          <a:ln/>
        </p:spPr>
      </p:sp>
      <p:sp>
        <p:nvSpPr>
          <p:cNvPr id="17" name="Text 14"/>
          <p:cNvSpPr/>
          <p:nvPr/>
        </p:nvSpPr>
        <p:spPr>
          <a:xfrm>
            <a:off x="713232" y="459028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5"/>
          <p:cNvSpPr/>
          <p:nvPr/>
        </p:nvSpPr>
        <p:spPr>
          <a:xfrm>
            <a:off x="1481328" y="4379976"/>
            <a:ext cx="5760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 retroativa de 18 meses</a:t>
            </a:r>
            <a:endParaRPr lang="en-US" sz="1450" dirty="0"/>
          </a:p>
        </p:txBody>
      </p:sp>
      <p:sp>
        <p:nvSpPr>
          <p:cNvPr id="19" name="Text 16"/>
          <p:cNvSpPr/>
          <p:nvPr/>
        </p:nvSpPr>
        <p:spPr>
          <a:xfrm>
            <a:off x="1481328" y="4709160"/>
            <a:ext cx="580644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Censo de 100% das faturas de jan/2025 a jun/2026, estratificado por contrato com/sem aditivo, célula emissora, tipo de serviço e semana do mês.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726680" y="1417320"/>
            <a:ext cx="3959352" cy="4187952"/>
          </a:xfrm>
          <a:prstGeom prst="roundRect">
            <a:avLst>
              <a:gd name="adj" fmla="val 1270"/>
            </a:avLst>
          </a:prstGeom>
          <a:solidFill>
            <a:srgbClr val="141414"/>
          </a:solidFill>
          <a:ln/>
        </p:spPr>
      </p:sp>
      <p:sp>
        <p:nvSpPr>
          <p:cNvPr id="21" name="Text 18"/>
          <p:cNvSpPr/>
          <p:nvPr/>
        </p:nvSpPr>
        <p:spPr>
          <a:xfrm>
            <a:off x="7973568" y="1664208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BASELINE CONFIRMADO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7973568" y="1965960"/>
            <a:ext cx="3474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6,2%</a:t>
            </a:r>
            <a:endParaRPr lang="en-US" sz="5400" dirty="0"/>
          </a:p>
        </p:txBody>
      </p:sp>
      <p:sp>
        <p:nvSpPr>
          <p:cNvPr id="23" name="Text 20"/>
          <p:cNvSpPr/>
          <p:nvPr/>
        </p:nvSpPr>
        <p:spPr>
          <a:xfrm>
            <a:off x="7973568" y="2926080"/>
            <a:ext cx="3474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Taxa de faturas com erro</a:t>
            </a:r>
            <a:endParaRPr lang="en-US" sz="1150" dirty="0"/>
          </a:p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(9.500 faturas/mês · jan/2025–jun/2026)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7973568" y="3657600"/>
            <a:ext cx="34747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71,5%</a:t>
            </a:r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dos erros em 2 modos</a:t>
            </a:r>
            <a:endParaRPr lang="en-US" sz="1150" dirty="0"/>
          </a:p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(tarifa divergente + cadastro)</a:t>
            </a:r>
            <a:endParaRPr lang="en-US" sz="1150" dirty="0"/>
          </a:p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en-US" sz="1150" dirty="0"/>
          </a:p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57%</a:t>
            </a:r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dos casos estão</a:t>
            </a:r>
            <a:endParaRPr lang="en-US" sz="1150" dirty="0"/>
          </a:p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 contratos com aditivos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02920" y="5760720"/>
            <a:ext cx="11183112" cy="621792"/>
          </a:xfrm>
          <a:prstGeom prst="roundRect">
            <a:avLst>
              <a:gd name="adj" fmla="val 808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713232" y="5760720"/>
            <a:ext cx="10789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Ferramentas da fase:  Plano de Coleta de Dados  •  MSA por atributos (Kappa)  •  Definição operacional do Y  •  Checklist de categorias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Onde as 3.540 faturas com erro se concentravam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7223760" cy="4846320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pic>
        <p:nvPicPr>
          <p:cNvPr id="6" name="Image 1" descr="out/charts/pareto_servico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691640"/>
            <a:ext cx="6675120" cy="28803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77240" y="4663440"/>
            <a:ext cx="6675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Pareto das faturas com erro por modo de falha (ocorrências) — linha: % acumulado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777240" y="4956048"/>
            <a:ext cx="6675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Fonte: 3.540 faturas com erro · ERP do CSC · jan–jun/2026 (MSA aprovado)</a:t>
            </a:r>
            <a:endParaRPr lang="en-US" sz="950" dirty="0"/>
          </a:p>
        </p:txBody>
      </p:sp>
      <p:sp>
        <p:nvSpPr>
          <p:cNvPr id="9" name="Shape 5"/>
          <p:cNvSpPr/>
          <p:nvPr/>
        </p:nvSpPr>
        <p:spPr>
          <a:xfrm>
            <a:off x="8001000" y="1371600"/>
            <a:ext cx="3685032" cy="1417320"/>
          </a:xfrm>
          <a:prstGeom prst="roundRect">
            <a:avLst>
              <a:gd name="adj" fmla="val 354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129016" y="1481328"/>
            <a:ext cx="3429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1.520</a:t>
            </a:r>
            <a:endParaRPr lang="en-US" sz="3000" dirty="0"/>
          </a:p>
        </p:txBody>
      </p:sp>
      <p:sp>
        <p:nvSpPr>
          <p:cNvPr id="11" name="Text 7"/>
          <p:cNvSpPr/>
          <p:nvPr/>
        </p:nvSpPr>
        <p:spPr>
          <a:xfrm>
            <a:off x="8129016" y="2048256"/>
            <a:ext cx="3429000" cy="649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ocorrências de tarifa divergente do contrato — 42,9% do total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8001000" y="2926080"/>
            <a:ext cx="3685032" cy="1417320"/>
          </a:xfrm>
          <a:prstGeom prst="roundRect">
            <a:avLst>
              <a:gd name="adj" fmla="val 354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8129016" y="3035808"/>
            <a:ext cx="3429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71,5%</a:t>
            </a:r>
            <a:endParaRPr lang="en-US" sz="3000" dirty="0"/>
          </a:p>
        </p:txBody>
      </p:sp>
      <p:sp>
        <p:nvSpPr>
          <p:cNvPr id="14" name="Text 10"/>
          <p:cNvSpPr/>
          <p:nvPr/>
        </p:nvSpPr>
        <p:spPr>
          <a:xfrm>
            <a:off x="8129016" y="3602736"/>
            <a:ext cx="3429000" cy="649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 erros em apenas dois modos de falha: tarifa divergente e dado cadastral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8001000" y="4480560"/>
            <a:ext cx="3685032" cy="1737360"/>
          </a:xfrm>
          <a:prstGeom prst="roundRect">
            <a:avLst>
              <a:gd name="adj" fmla="val 2895"/>
            </a:avLst>
          </a:prstGeom>
          <a:solidFill>
            <a:srgbClr val="FDEAE8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183880" y="4626864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LEITURA EXECUTIVA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8183880" y="4919472"/>
            <a:ext cx="33375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erro não estava no cálculo da fatura — estava no cadastro que a alimenta: tarifa de aditivo e dado do tomador.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Causas-raiz validadas com dados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5486400" cy="2240280"/>
          </a:xfrm>
          <a:prstGeom prst="roundRect">
            <a:avLst>
              <a:gd name="adj" fmla="val 2245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67512" y="1554480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E1251B"/>
          </a:solidFill>
          <a:ln/>
        </p:spPr>
      </p:sp>
      <p:sp>
        <p:nvSpPr>
          <p:cNvPr id="7" name="Text 4"/>
          <p:cNvSpPr/>
          <p:nvPr/>
        </p:nvSpPr>
        <p:spPr>
          <a:xfrm>
            <a:off x="667512" y="155448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168 pts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1691640" y="1517904"/>
            <a:ext cx="41148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Parametrização de aditivos sem prazo nem responsável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85800" y="2286000"/>
            <a:ext cx="5120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atualização da tarifa no ERP era manual e dependia de o analista lembrar — não havia rotina padrão.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85800" y="2944368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Evidência:  </a:t>
            </a:r>
            <a:pPr algn="l" indent="0" marL="0">
              <a:buNone/>
            </a:pPr>
            <a:r>
              <a:rPr lang="en-US" sz="11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Contrato 4471-B faturado a R$ 182,00, com aditivo de R$ 197,50 assinado em 12/08.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217920" y="1371600"/>
            <a:ext cx="5486400" cy="2240280"/>
          </a:xfrm>
          <a:prstGeom prst="roundRect">
            <a:avLst>
              <a:gd name="adj" fmla="val 2245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382512" y="1554480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E1251B"/>
          </a:solidFill>
          <a:ln/>
        </p:spPr>
      </p:sp>
      <p:sp>
        <p:nvSpPr>
          <p:cNvPr id="13" name="Text 10"/>
          <p:cNvSpPr/>
          <p:nvPr/>
        </p:nvSpPr>
        <p:spPr>
          <a:xfrm>
            <a:off x="6382512" y="155448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132 pts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7406640" y="1517904"/>
            <a:ext cx="41148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Fluxo de aditivos Comercial → CSC sem formulário padrão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400800" y="2286000"/>
            <a:ext cx="5120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 formulário, SLA ou gatilho de sistema, cada aditivo era tratado de uma forma diferente.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6400800" y="2944368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Evidência:  </a:t>
            </a:r>
            <a:pPr algn="l" indent="0" marL="0">
              <a:buNone/>
            </a:pPr>
            <a:r>
              <a:rPr lang="en-US" sz="11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57% dos erros concentram-se justamente em contratos com aditivos.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502920" y="3776472"/>
            <a:ext cx="5486400" cy="2240280"/>
          </a:xfrm>
          <a:prstGeom prst="roundRect">
            <a:avLst>
              <a:gd name="adj" fmla="val 2245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67512" y="3959352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E1251B"/>
          </a:solidFill>
          <a:ln/>
        </p:spPr>
      </p:sp>
      <p:sp>
        <p:nvSpPr>
          <p:cNvPr id="19" name="Text 16"/>
          <p:cNvSpPr/>
          <p:nvPr/>
        </p:nvSpPr>
        <p:spPr>
          <a:xfrm>
            <a:off x="667512" y="3959352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 pts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1691640" y="3922776"/>
            <a:ext cx="41148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Conferência do pré-faturamento sem checklist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85800" y="4690872"/>
            <a:ext cx="5120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conferência dependia da experiência de cada analista, sem itens críticos definidos.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685800" y="5349240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Evidência:  </a:t>
            </a:r>
            <a:pPr algn="l" indent="0" marL="0">
              <a:buNone/>
            </a:pPr>
            <a:r>
              <a:rPr lang="en-US" sz="11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Picos de 8,5% de erro nos fechamentos de trimestre, quando o volume aumenta.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6217920" y="3776472"/>
            <a:ext cx="5486400" cy="2240280"/>
          </a:xfrm>
          <a:prstGeom prst="roundRect">
            <a:avLst>
              <a:gd name="adj" fmla="val 2245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382512" y="3959352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E1251B"/>
          </a:solidFill>
          <a:ln/>
        </p:spPr>
      </p:sp>
      <p:sp>
        <p:nvSpPr>
          <p:cNvPr id="25" name="Text 22"/>
          <p:cNvSpPr/>
          <p:nvPr/>
        </p:nvSpPr>
        <p:spPr>
          <a:xfrm>
            <a:off x="6382512" y="3959352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116 pts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7406640" y="3922776"/>
            <a:ext cx="41148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Cadastro sem dono e sem validação na emissão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6400800" y="4690872"/>
            <a:ext cx="5120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cadastro era editável por várias áreas, sem canal único de atualização nem governança.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6400800" y="5349240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Evidência:  </a:t>
            </a:r>
            <a:pPr algn="l" indent="0" marL="0">
              <a:buNone/>
            </a:pPr>
            <a:r>
              <a:rPr lang="en-US" sz="11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Cliente 88123 faturado com CNPJ desatualizado após reestruturação societária.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Ferramentas:  Ishikawa 6M (workshop de 25/09)  →  Matriz Causa e Efeito (corte natural: 116 pts)  →  5 Porquês no gemba (09/10) + verificação no ERP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Soluções escolhidas por impacto e esforço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5623560" cy="4846320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pic>
        <p:nvPicPr>
          <p:cNvPr id="6" name="Image 1" descr="out/charts/matriz_servico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600200"/>
            <a:ext cx="4983480" cy="338328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22960" y="5120640"/>
            <a:ext cx="4983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Matriz Esforço × Impacto — 8 soluções avaliadas pela equipe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6400800" y="1371600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6565392" y="1490472"/>
            <a:ext cx="365760" cy="365760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10" name="Text 6"/>
          <p:cNvSpPr/>
          <p:nvPr/>
        </p:nvSpPr>
        <p:spPr>
          <a:xfrm>
            <a:off x="6565392" y="149047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7059168" y="1371600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Formulário digital de aditivos com gatilho no ERP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400800" y="2093976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6565392" y="2212848"/>
            <a:ext cx="365760" cy="365760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14" name="Text 10"/>
          <p:cNvSpPr/>
          <p:nvPr/>
        </p:nvSpPr>
        <p:spPr>
          <a:xfrm>
            <a:off x="6565392" y="221284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7059168" y="2093976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Checklist digital de conferência do pré-faturamento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6400800" y="2816352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6565392" y="2935224"/>
            <a:ext cx="365760" cy="365760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18" name="Text 14"/>
          <p:cNvSpPr/>
          <p:nvPr/>
        </p:nvSpPr>
        <p:spPr>
          <a:xfrm>
            <a:off x="6565392" y="29352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7059168" y="2816352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Dono único do cadastro + fluxo de atualização</a:t>
            </a:r>
            <a:endParaRPr lang="en-US" sz="1200" dirty="0"/>
          </a:p>
        </p:txBody>
      </p:sp>
      <p:sp>
        <p:nvSpPr>
          <p:cNvPr id="20" name="Shape 16"/>
          <p:cNvSpPr/>
          <p:nvPr/>
        </p:nvSpPr>
        <p:spPr>
          <a:xfrm>
            <a:off x="6400800" y="3538728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565392" y="3657600"/>
            <a:ext cx="365760" cy="365760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22" name="Text 18"/>
          <p:cNvSpPr/>
          <p:nvPr/>
        </p:nvSpPr>
        <p:spPr>
          <a:xfrm>
            <a:off x="6565392" y="36576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7059168" y="3538728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Treinamento no novo fluxo de aditivos</a:t>
            </a:r>
            <a:endParaRPr lang="en-US" sz="1200" dirty="0"/>
          </a:p>
        </p:txBody>
      </p:sp>
      <p:sp>
        <p:nvSpPr>
          <p:cNvPr id="24" name="Shape 20"/>
          <p:cNvSpPr/>
          <p:nvPr/>
        </p:nvSpPr>
        <p:spPr>
          <a:xfrm>
            <a:off x="6400800" y="4261104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>
            <a:off x="6565392" y="4379976"/>
            <a:ext cx="365760" cy="365760"/>
          </a:xfrm>
          <a:prstGeom prst="ellipse">
            <a:avLst/>
          </a:prstGeom>
          <a:solidFill>
            <a:srgbClr val="B77400"/>
          </a:solidFill>
          <a:ln/>
        </p:spPr>
      </p:sp>
      <p:sp>
        <p:nvSpPr>
          <p:cNvPr id="26" name="Text 22"/>
          <p:cNvSpPr/>
          <p:nvPr/>
        </p:nvSpPr>
        <p:spPr>
          <a:xfrm>
            <a:off x="6565392" y="437997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27" name="Text 23"/>
          <p:cNvSpPr/>
          <p:nvPr/>
        </p:nvSpPr>
        <p:spPr>
          <a:xfrm>
            <a:off x="7059168" y="4261104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Poka-yoke de cadastro: validação de CNPJ na pré-fatura</a:t>
            </a:r>
            <a:endParaRPr lang="en-US" sz="1200" dirty="0"/>
          </a:p>
        </p:txBody>
      </p:sp>
      <p:sp>
        <p:nvSpPr>
          <p:cNvPr id="28" name="Shape 24"/>
          <p:cNvSpPr/>
          <p:nvPr/>
        </p:nvSpPr>
        <p:spPr>
          <a:xfrm>
            <a:off x="6400800" y="4983480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9" name="Shape 25"/>
          <p:cNvSpPr/>
          <p:nvPr/>
        </p:nvSpPr>
        <p:spPr>
          <a:xfrm>
            <a:off x="6565392" y="5102352"/>
            <a:ext cx="365760" cy="365760"/>
          </a:xfrm>
          <a:prstGeom prst="ellipse">
            <a:avLst/>
          </a:prstGeom>
          <a:solidFill>
            <a:srgbClr val="B77400"/>
          </a:solidFill>
          <a:ln/>
        </p:spPr>
      </p:sp>
      <p:sp>
        <p:nvSpPr>
          <p:cNvPr id="30" name="Text 26"/>
          <p:cNvSpPr/>
          <p:nvPr/>
        </p:nvSpPr>
        <p:spPr>
          <a:xfrm>
            <a:off x="6565392" y="510235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31" name="Text 27"/>
          <p:cNvSpPr/>
          <p:nvPr/>
        </p:nvSpPr>
        <p:spPr>
          <a:xfrm>
            <a:off x="7059168" y="4983480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Trava de faixa de tarifa no ERP (parametrização)</a:t>
            </a:r>
            <a:endParaRPr lang="en-US" sz="1200" dirty="0"/>
          </a:p>
        </p:txBody>
      </p:sp>
      <p:sp>
        <p:nvSpPr>
          <p:cNvPr id="32" name="Text 28"/>
          <p:cNvSpPr/>
          <p:nvPr/>
        </p:nvSpPr>
        <p:spPr>
          <a:xfrm>
            <a:off x="6400800" y="5806440"/>
            <a:ext cx="528523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Verde: fazer já (quick wins)  ·  Âmbar: planejar no Improve  ·  Cinza: adiada  ·  Vermelho: descartada (maior esforço, menor peso no Pareto)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foi implementado — R$ 14,5 mil de R$ 18 mil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9224" y="1481328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Formulário digital de aditivos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9224" y="1810512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Workflow no ERP com campos obrigatórios; abrir o aditivo dispara a tarefa de parametrização.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649224" y="2670048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R$ 2,0 mil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325112" y="1371600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471416" y="1481328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Prazo D+2 e alerta de pendência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4471416" y="1810512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Regra de SLA no workflow e relatório de pendências travando o pré-faturamento.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471416" y="2670048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R$ 4,0 mil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8147304" y="1371600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93608" y="1481328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Poka-yoke de cadastro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8293608" y="1810512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Consulta automática de CNPJ e bloqueio de emissão com dado divergente.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8293608" y="2670048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R$ 6,0 mil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02920" y="3182112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49224" y="3291840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Checklist digital de conferência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649224" y="3621024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Itens críticos: aditivos do mês, amostra de tarifas e cadastros alterados.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649224" y="4480560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R$ 1,5 mil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325112" y="3182112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471416" y="3291840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Treinamento dos analistas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4471416" y="3621024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turmas de 2 h com simulação dos casos reais levantados nos 5 Porquês.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4471416" y="4480560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R$ 1,0 mil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8147304" y="3182112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8293608" y="3291840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Dono único do cadastro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8293608" y="3621024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Papel de data owner formalizado, com canal único de solicitação e prazo.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8293608" y="4480560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R$ 0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502920" y="5074920"/>
            <a:ext cx="11183112" cy="1234440"/>
          </a:xfrm>
          <a:prstGeom prst="roundRect">
            <a:avLst>
              <a:gd name="adj" fmla="val 4074"/>
            </a:avLst>
          </a:prstGeom>
          <a:solidFill>
            <a:srgbClr val="F0F9F3"/>
          </a:solidFill>
          <a:ln w="9525">
            <a:solidFill>
              <a:srgbClr val="CFE9D9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731520" y="5230368"/>
            <a:ext cx="10744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Piloto integrado no fechamento de novembro (16–20/11):  </a:t>
            </a:r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todas as soluções ativas medindo o Y contra o baseline de 6,2%  ·  critério de sucesso do ciclo: ≤ 3,5%  ·  o resultado alimentou o Plano de Controle e o OCAP a partir de 23/11.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Voitto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Executiva LSS — Serviços / CSC (GB-2026-047)</dc:title>
  <dc:subject>PptxGenJS Presentation</dc:subject>
  <dc:creator>Voitto</dc:creator>
  <cp:lastModifiedBy>Voitto</cp:lastModifiedBy>
  <cp:revision>1</cp:revision>
  <dcterms:created xsi:type="dcterms:W3CDTF">2026-08-05T15:25:40Z</dcterms:created>
  <dcterms:modified xsi:type="dcterms:W3CDTF">2026-08-05T15:25:40Z</dcterms:modified>
</cp:coreProperties>
</file>